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3"/>
  </p:handoutMasterIdLst>
  <p:sldIdLst>
    <p:sldId id="256" r:id="rId2"/>
    <p:sldId id="257" r:id="rId3"/>
    <p:sldId id="258" r:id="rId4"/>
    <p:sldId id="259" r:id="rId5"/>
    <p:sldId id="260" r:id="rId6"/>
    <p:sldId id="261" r:id="rId7"/>
    <p:sldId id="262" r:id="rId8"/>
    <p:sldId id="263" r:id="rId9"/>
    <p:sldId id="268" r:id="rId10"/>
    <p:sldId id="267" r:id="rId11"/>
    <p:sldId id="269" r:id="rId12"/>
  </p:sldIdLst>
  <p:sldSz cx="12192000" cy="6858000"/>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2625" cy="34026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1697" y="1"/>
            <a:ext cx="4302625" cy="340265"/>
          </a:xfrm>
          <a:prstGeom prst="rect">
            <a:avLst/>
          </a:prstGeom>
        </p:spPr>
        <p:txBody>
          <a:bodyPr vert="horz" lIns="91440" tIns="45720" rIns="91440" bIns="45720" rtlCol="0"/>
          <a:lstStyle>
            <a:lvl1pPr algn="r">
              <a:defRPr sz="1200"/>
            </a:lvl1pPr>
          </a:lstStyle>
          <a:p>
            <a:fld id="{610A2E5A-8AC8-4793-A074-C93B927B29D8}" type="datetimeFigureOut">
              <a:rPr lang="en-GB" smtClean="0"/>
              <a:t>09/06/2024</a:t>
            </a:fld>
            <a:endParaRPr lang="en-GB"/>
          </a:p>
        </p:txBody>
      </p:sp>
      <p:sp>
        <p:nvSpPr>
          <p:cNvPr id="4" name="Footer Placeholder 3"/>
          <p:cNvSpPr>
            <a:spLocks noGrp="1"/>
          </p:cNvSpPr>
          <p:nvPr>
            <p:ph type="ftr" sz="quarter" idx="2"/>
          </p:nvPr>
        </p:nvSpPr>
        <p:spPr>
          <a:xfrm>
            <a:off x="0" y="6457411"/>
            <a:ext cx="4302625" cy="34026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1697" y="6457411"/>
            <a:ext cx="4302625" cy="340265"/>
          </a:xfrm>
          <a:prstGeom prst="rect">
            <a:avLst/>
          </a:prstGeom>
        </p:spPr>
        <p:txBody>
          <a:bodyPr vert="horz" lIns="91440" tIns="45720" rIns="91440" bIns="45720" rtlCol="0" anchor="b"/>
          <a:lstStyle>
            <a:lvl1pPr algn="r">
              <a:defRPr sz="1200"/>
            </a:lvl1pPr>
          </a:lstStyle>
          <a:p>
            <a:fld id="{19FE3BEC-3FE0-46C9-A757-083A49B718F0}" type="slidenum">
              <a:rPr lang="en-GB" smtClean="0"/>
              <a:t>‹#›</a:t>
            </a:fld>
            <a:endParaRPr lang="en-GB"/>
          </a:p>
        </p:txBody>
      </p:sp>
    </p:spTree>
    <p:extLst>
      <p:ext uri="{BB962C8B-B14F-4D97-AF65-F5344CB8AC3E}">
        <p14:creationId xmlns:p14="http://schemas.microsoft.com/office/powerpoint/2010/main" val="346367159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C98049-8B86-480E-995C-5E9EBBA676F9}"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1029448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C98049-8B86-480E-995C-5E9EBBA676F9}"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2721579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2C98049-8B86-480E-995C-5E9EBBA676F9}"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775983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C98049-8B86-480E-995C-5E9EBBA676F9}" type="datetimeFigureOut">
              <a:rPr lang="en-GB" smtClean="0"/>
              <a:t>09/06/2024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3903176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C98049-8B86-480E-995C-5E9EBBA676F9}" type="datetimeFigureOut">
              <a:rPr lang="en-GB" smtClean="0"/>
              <a:t>09/06/2024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476861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C98049-8B86-480E-995C-5E9EBBA676F9}" type="datetimeFigureOut">
              <a:rPr lang="en-GB" smtClean="0"/>
              <a:t>09/06/2024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679555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C98049-8B86-480E-995C-5E9EBBA676F9}" type="datetimeFigureOut">
              <a:rPr lang="en-GB" smtClean="0"/>
              <a:t>09/06/2024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2624810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2C98049-8B86-480E-995C-5E9EBBA676F9}" type="datetimeFigureOut">
              <a:rPr lang="en-GB" smtClean="0"/>
              <a:t>09/06/2024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3264184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2C98049-8B86-480E-995C-5E9EBBA676F9}" type="datetimeFigureOut">
              <a:rPr lang="en-GB" smtClean="0"/>
              <a:t>09/06/2024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2364724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2C98049-8B86-480E-995C-5E9EBBA676F9}"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36032119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2C98049-8B86-480E-995C-5E9EBBA676F9}"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20BEFB-E28A-4685-A217-9C918465018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516469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2C98049-8B86-480E-995C-5E9EBBA676F9}"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18760309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2C98049-8B86-480E-995C-5E9EBBA676F9}"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20BEFB-E28A-4685-A217-9C918465018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778449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2C98049-8B86-480E-995C-5E9EBBA676F9}"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33855676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C98049-8B86-480E-995C-5E9EBBA676F9}"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4096129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C98049-8B86-480E-995C-5E9EBBA676F9}"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20BEFB-E28A-4685-A217-9C9184650187}" type="slidenum">
              <a:rPr lang="en-GB" smtClean="0"/>
              <a:t>‹#›</a:t>
            </a:fld>
            <a:endParaRPr lang="en-GB"/>
          </a:p>
        </p:txBody>
      </p:sp>
    </p:spTree>
    <p:extLst>
      <p:ext uri="{BB962C8B-B14F-4D97-AF65-F5344CB8AC3E}">
        <p14:creationId xmlns:p14="http://schemas.microsoft.com/office/powerpoint/2010/main" val="3375665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2C98049-8B86-480E-995C-5E9EBBA676F9}" type="datetimeFigureOut">
              <a:rPr lang="en-GB" smtClean="0"/>
              <a:t>09/06/2024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A20BEFB-E28A-4685-A217-9C9184650187}" type="slidenum">
              <a:rPr lang="en-GB" smtClean="0"/>
              <a:t>‹#›</a:t>
            </a:fld>
            <a:endParaRPr lang="en-GB"/>
          </a:p>
        </p:txBody>
      </p:sp>
    </p:spTree>
    <p:extLst>
      <p:ext uri="{BB962C8B-B14F-4D97-AF65-F5344CB8AC3E}">
        <p14:creationId xmlns:p14="http://schemas.microsoft.com/office/powerpoint/2010/main" val="26021375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3.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hyperlink" Target="http://www.oxfordowl.co.uk/" TargetMode="External"/><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7.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98136" y="235132"/>
            <a:ext cx="8267784" cy="3471236"/>
          </a:xfrm>
        </p:spPr>
        <p:txBody>
          <a:bodyPr/>
          <a:lstStyle/>
          <a:p>
            <a:r>
              <a:rPr lang="en-GB" dirty="0"/>
              <a:t>Foundation Stage 2</a:t>
            </a:r>
            <a:br>
              <a:rPr lang="en-GB" dirty="0"/>
            </a:br>
            <a:r>
              <a:rPr lang="en-GB" dirty="0"/>
              <a:t>Willow Class (Reception)</a:t>
            </a:r>
            <a:br>
              <a:rPr lang="en-GB" dirty="0"/>
            </a:br>
            <a:r>
              <a:rPr lang="en-GB" dirty="0"/>
              <a:t>Information for New Starters 3</a:t>
            </a:r>
          </a:p>
        </p:txBody>
      </p:sp>
      <p:pic>
        <p:nvPicPr>
          <p:cNvPr id="5" name="Picture 4" descr="Clipart - chil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62332" y="3691249"/>
            <a:ext cx="3606763" cy="2488666"/>
          </a:xfrm>
          <a:prstGeom prst="rect">
            <a:avLst/>
          </a:prstGeom>
        </p:spPr>
      </p:pic>
      <p:pic>
        <p:nvPicPr>
          <p:cNvPr id="6" name="Audio 5">
            <a:hlinkClick r:id="" action="ppaction://media"/>
            <a:extLst>
              <a:ext uri="{FF2B5EF4-FFF2-40B4-BE49-F238E27FC236}">
                <a16:creationId xmlns:a16="http://schemas.microsoft.com/office/drawing/2014/main" id="{9FD2B4B0-FE2C-4567-A419-C57DF8AF42F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016077905"/>
      </p:ext>
    </p:extLst>
  </p:cSld>
  <p:clrMapOvr>
    <a:masterClrMapping/>
  </p:clrMapOvr>
  <mc:AlternateContent xmlns:mc="http://schemas.openxmlformats.org/markup-compatibility/2006" xmlns:p14="http://schemas.microsoft.com/office/powerpoint/2010/main">
    <mc:Choice Requires="p14">
      <p:transition spd="slow" p14:dur="2000" advTm="10256"/>
    </mc:Choice>
    <mc:Fallback xmlns="">
      <p:transition spd="slow" advTm="102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57200" y="320040"/>
            <a:ext cx="7242048" cy="1143000"/>
          </a:xfrm>
          <a:prstGeom prst="rect">
            <a:avLst/>
          </a:prstGeom>
        </p:spPr>
        <p:txBody>
          <a:bodyPr vert="horz" lIns="45720" tIns="0" rIns="45720" bIns="0" anchor="b" anchorCtr="0">
            <a:normAutofit lnSpcReduction="10000"/>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Reading books and Homework</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4" name="Content Placeholder 2"/>
          <p:cNvSpPr txBox="1">
            <a:spLocks/>
          </p:cNvSpPr>
          <p:nvPr/>
        </p:nvSpPr>
        <p:spPr>
          <a:xfrm>
            <a:off x="457200" y="1609416"/>
            <a:ext cx="9453154" cy="4846320"/>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t>To begin with children do not bring home a reading </a:t>
            </a:r>
            <a:r>
              <a:rPr lang="en-GB"/>
              <a:t>book until </a:t>
            </a:r>
            <a:r>
              <a:rPr lang="en-GB" dirty="0"/>
              <a:t>they have reached a particular level of the phonics programme.</a:t>
            </a:r>
          </a:p>
          <a:p>
            <a:r>
              <a:rPr lang="en-GB" dirty="0"/>
              <a:t>Children choose a book once a week (occasionally once a fortnight) to share with their family and you will be given a reading journal to complete when you have shared the book.</a:t>
            </a:r>
          </a:p>
          <a:p>
            <a:r>
              <a:rPr lang="en-GB" dirty="0"/>
              <a:t>The journal has questions and prompts on the back. Each term we change the level of questions.</a:t>
            </a:r>
          </a:p>
          <a:p>
            <a:r>
              <a:rPr lang="en-GB" dirty="0"/>
              <a:t>Once their phonic skills have become established and they know some letters and sounds securely, we will start sending home reading books. </a:t>
            </a:r>
          </a:p>
          <a:p>
            <a:r>
              <a:rPr lang="en-GB" dirty="0"/>
              <a:t>Initially these books are called “sound blending” books and include words that the children have been learning to read in their phonics lessons. </a:t>
            </a:r>
          </a:p>
          <a:p>
            <a:r>
              <a:rPr lang="en-GB" dirty="0"/>
              <a:t>When the children reach the stage of the phonics programme where they read decodable story books, they will bring home a copy of the text they have read in class and a text that is matched to the shared class book. They will bring home a reading record book where you can add your own comments about their progress at home. </a:t>
            </a:r>
          </a:p>
        </p:txBody>
      </p:sp>
      <p:pic>
        <p:nvPicPr>
          <p:cNvPr id="2" name="Audio 1">
            <a:hlinkClick r:id="" action="ppaction://media"/>
            <a:extLst>
              <a:ext uri="{FF2B5EF4-FFF2-40B4-BE49-F238E27FC236}">
                <a16:creationId xmlns:a16="http://schemas.microsoft.com/office/drawing/2014/main" id="{B68BC2D8-A287-4FB5-9A82-CC045D500B28}"/>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249436782"/>
      </p:ext>
    </p:extLst>
  </p:cSld>
  <p:clrMapOvr>
    <a:masterClrMapping/>
  </p:clrMapOvr>
  <mc:AlternateContent xmlns:mc="http://schemas.openxmlformats.org/markup-compatibility/2006" xmlns:p14="http://schemas.microsoft.com/office/powerpoint/2010/main">
    <mc:Choice Requires="p14">
      <p:transition spd="slow" p14:dur="2000" advTm="125757"/>
    </mc:Choice>
    <mc:Fallback xmlns="">
      <p:transition spd="slow" advTm="1257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317862" y="398924"/>
            <a:ext cx="9165771" cy="6001875"/>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400" dirty="0"/>
              <a:t>We listen to children read daily in our phonics lessons and aim to change their books once per week. </a:t>
            </a:r>
            <a:r>
              <a:rPr lang="en-GB" sz="2400" dirty="0">
                <a:highlight>
                  <a:srgbClr val="FFFF00"/>
                </a:highlight>
              </a:rPr>
              <a:t>Therefore, it is useful if they have their reading books inside their book bags everyday. </a:t>
            </a:r>
          </a:p>
          <a:p>
            <a:r>
              <a:rPr lang="en-GB" sz="2400" dirty="0"/>
              <a:t>Book bags are provided for children once they start school. </a:t>
            </a:r>
          </a:p>
          <a:p>
            <a:r>
              <a:rPr lang="en-GB" sz="2400" dirty="0"/>
              <a:t>Weekly homework is generally linked to the phonics skills the children will have covered in their phonic group that week. It is checked and changed every Friday but again, as we may collect any day from Wednesday, </a:t>
            </a:r>
            <a:r>
              <a:rPr lang="en-GB" sz="2400" dirty="0">
                <a:highlight>
                  <a:srgbClr val="FFFF00"/>
                </a:highlight>
              </a:rPr>
              <a:t>it is useful to leave their homework book inside their book bag each day. </a:t>
            </a:r>
          </a:p>
          <a:p>
            <a:r>
              <a:rPr lang="en-GB" sz="2400" dirty="0"/>
              <a:t>We also sometimes hand out family homework projects. These are generally linked to an area of learning, current theme or area of interest to the children and include a range of activities to choose from. A period of up to 2 weeks is usually given to complete these family projects and a “hand in” date is provided on the homework task sheet. </a:t>
            </a:r>
          </a:p>
        </p:txBody>
      </p:sp>
      <p:pic>
        <p:nvPicPr>
          <p:cNvPr id="4" name="Audio 3">
            <a:hlinkClick r:id="" action="ppaction://media"/>
            <a:extLst>
              <a:ext uri="{FF2B5EF4-FFF2-40B4-BE49-F238E27FC236}">
                <a16:creationId xmlns:a16="http://schemas.microsoft.com/office/drawing/2014/main" id="{1016085F-6004-4FD5-A169-358A97723C9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047941048"/>
      </p:ext>
    </p:extLst>
  </p:cSld>
  <p:clrMapOvr>
    <a:masterClrMapping/>
  </p:clrMapOvr>
  <mc:AlternateContent xmlns:mc="http://schemas.openxmlformats.org/markup-compatibility/2006" xmlns:p14="http://schemas.microsoft.com/office/powerpoint/2010/main">
    <mc:Choice Requires="p14">
      <p:transition spd="slow" p14:dur="2000" advTm="82976"/>
    </mc:Choice>
    <mc:Fallback xmlns="">
      <p:transition spd="slow" advTm="829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lnSpcReduction="10000"/>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Parental assessments and observations</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Content Placeholder 2"/>
          <p:cNvSpPr txBox="1">
            <a:spLocks/>
          </p:cNvSpPr>
          <p:nvPr/>
        </p:nvSpPr>
        <p:spPr>
          <a:xfrm>
            <a:off x="457200" y="1609416"/>
            <a:ext cx="9261566" cy="4846320"/>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400" dirty="0"/>
              <a:t>For all children in Foundation Stage 1 and 2.</a:t>
            </a:r>
          </a:p>
          <a:p>
            <a:r>
              <a:rPr lang="en-GB" sz="2400" dirty="0"/>
              <a:t>All children will be provided with a learning journey book for use at home to be completed by parents. This can be simple anecdotes of your child’s interests, trips and visits and anything else you think may be interesting to us e.g. comical comments, interesting questions they may ask etc. </a:t>
            </a:r>
          </a:p>
          <a:p>
            <a:r>
              <a:rPr lang="en-GB" sz="2400" dirty="0"/>
              <a:t>When you want us to see the learning journey, please pass it to Mrs Broadhead on the door as you arrive. </a:t>
            </a:r>
          </a:p>
          <a:p>
            <a:r>
              <a:rPr lang="en-GB" sz="2400" dirty="0"/>
              <a:t>If you are returning any letters, homework etc. Please also pass these to the adults on the door. We do not check in book bags everyday, so may miss them if they are left in there. </a:t>
            </a:r>
          </a:p>
          <a:p>
            <a:endParaRPr lang="en-GB" dirty="0"/>
          </a:p>
        </p:txBody>
      </p:sp>
      <p:pic>
        <p:nvPicPr>
          <p:cNvPr id="4" name="Audio 3">
            <a:hlinkClick r:id="" action="ppaction://media"/>
            <a:extLst>
              <a:ext uri="{FF2B5EF4-FFF2-40B4-BE49-F238E27FC236}">
                <a16:creationId xmlns:a16="http://schemas.microsoft.com/office/drawing/2014/main" id="{D6DBC446-0BA2-4329-872E-59C51DCBD05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932735004"/>
      </p:ext>
    </p:extLst>
  </p:cSld>
  <p:clrMapOvr>
    <a:masterClrMapping/>
  </p:clrMapOvr>
  <mc:AlternateContent xmlns:mc="http://schemas.openxmlformats.org/markup-compatibility/2006" xmlns:p14="http://schemas.microsoft.com/office/powerpoint/2010/main">
    <mc:Choice Requires="p14">
      <p:transition spd="slow" p14:dur="2000" advTm="73339"/>
    </mc:Choice>
    <mc:Fallback xmlns="">
      <p:transition spd="slow" advTm="73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467543" y="692696"/>
            <a:ext cx="9094467" cy="5890984"/>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400" dirty="0"/>
              <a:t>We are also asking for your opinion about where you feel your child is before they start in our setting.</a:t>
            </a:r>
          </a:p>
          <a:p>
            <a:r>
              <a:rPr lang="en-GB" sz="2400" dirty="0"/>
              <a:t>You will receive a welcome pack with some questions about your child’s skills to help us complete our own baseline assessments of the children within the first 2 weeks of them starting FS2. </a:t>
            </a:r>
          </a:p>
          <a:p>
            <a:r>
              <a:rPr lang="en-GB" sz="2400" dirty="0"/>
              <a:t>The questions will relate to the main points of our baseline assessment and you will have the opportunity to add some comments and observations of your child to support your thoughts. </a:t>
            </a:r>
          </a:p>
          <a:p>
            <a:r>
              <a:rPr lang="en-GB" sz="2400" dirty="0"/>
              <a:t>We are not trying to catch you out and there is no right or wrong answer, so if you have any concerns about these sheets, please come and talk to us and we will do our best to support you.</a:t>
            </a:r>
          </a:p>
          <a:p>
            <a:endParaRPr lang="en-GB" sz="2400" dirty="0"/>
          </a:p>
        </p:txBody>
      </p:sp>
      <p:pic>
        <p:nvPicPr>
          <p:cNvPr id="3" name="Audio 2">
            <a:hlinkClick r:id="" action="ppaction://media"/>
            <a:extLst>
              <a:ext uri="{FF2B5EF4-FFF2-40B4-BE49-F238E27FC236}">
                <a16:creationId xmlns:a16="http://schemas.microsoft.com/office/drawing/2014/main" id="{28D2BFCE-D4DC-4E4B-8495-63699E6BB90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695379215"/>
      </p:ext>
    </p:extLst>
  </p:cSld>
  <p:clrMapOvr>
    <a:masterClrMapping/>
  </p:clrMapOvr>
  <mc:AlternateContent xmlns:mc="http://schemas.openxmlformats.org/markup-compatibility/2006" xmlns:p14="http://schemas.microsoft.com/office/powerpoint/2010/main">
    <mc:Choice Requires="p14">
      <p:transition spd="slow" p14:dur="2000" advTm="49089"/>
    </mc:Choice>
    <mc:Fallback xmlns="">
      <p:transition spd="slow" advTm="490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Read, Write </a:t>
            </a:r>
            <a:r>
              <a:rPr kumimoji="0" lang="en-GB" sz="3800" b="1" i="0" u="none" strike="noStrike" kern="1200" cap="all" spc="0" normalizeH="0" baseline="0" noProof="0" dirty="0" err="1">
                <a:ln w="500">
                  <a:solidFill>
                    <a:srgbClr val="B13F9A">
                      <a:shade val="20000"/>
                      <a:satMod val="120000"/>
                    </a:srgbClr>
                  </a:solidFill>
                </a:ln>
                <a:solidFill>
                  <a:schemeClr val="accent1"/>
                </a:solidFill>
                <a:effectLst/>
                <a:uLnTx/>
                <a:uFillTx/>
                <a:latin typeface="Trebuchet MS"/>
                <a:ea typeface="+mj-ea"/>
                <a:cs typeface="+mj-cs"/>
              </a:rPr>
              <a:t>inc.</a:t>
            </a: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 (RWI)</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TextBox 2"/>
          <p:cNvSpPr txBox="1"/>
          <p:nvPr/>
        </p:nvSpPr>
        <p:spPr>
          <a:xfrm>
            <a:off x="405815" y="1463040"/>
            <a:ext cx="9156195" cy="3785652"/>
          </a:xfrm>
          <a:prstGeom prst="rect">
            <a:avLst/>
          </a:prstGeom>
          <a:noFill/>
        </p:spPr>
        <p:txBody>
          <a:bodyPr wrap="square" rtlCol="0">
            <a:spAutoFit/>
          </a:bodyPr>
          <a:lstStyle/>
          <a:p>
            <a:pPr marL="342900" indent="-342900">
              <a:buFont typeface="Arial" panose="020B0604020202020204" pitchFamily="34" charset="0"/>
              <a:buChar char="•"/>
            </a:pPr>
            <a:r>
              <a:rPr lang="en-GB" sz="2400" dirty="0"/>
              <a:t>This is the programme we use through school to teach phonics (letters and sounds). We start this programme at the beginning of FS2 (Reception Class). </a:t>
            </a:r>
          </a:p>
          <a:p>
            <a:pPr marL="342900" indent="-342900">
              <a:buFont typeface="Arial" panose="020B0604020202020204" pitchFamily="34" charset="0"/>
              <a:buChar char="•"/>
            </a:pPr>
            <a:r>
              <a:rPr lang="en-GB" sz="2400" dirty="0"/>
              <a:t>To help us prepare the children for this programme, we have provided you with a sheet (in the packs) of the letters and sounds as taught in </a:t>
            </a:r>
            <a:r>
              <a:rPr lang="en-GB" sz="2400" dirty="0" err="1"/>
              <a:t>Rwi</a:t>
            </a:r>
            <a:r>
              <a:rPr lang="en-GB" sz="2400" dirty="0"/>
              <a:t>. You could visit the website listed at the top of the sheet to check on the correct pronunciation of each sound as we teach them to the children.</a:t>
            </a:r>
          </a:p>
          <a:p>
            <a:pPr marL="342900" indent="-342900">
              <a:buFont typeface="Arial" panose="020B0604020202020204" pitchFamily="34" charset="0"/>
              <a:buChar char="•"/>
            </a:pPr>
            <a:r>
              <a:rPr lang="en-GB" sz="2400" dirty="0">
                <a:hlinkClick r:id="rId5"/>
              </a:rPr>
              <a:t>www.oxfordowl.co.uk</a:t>
            </a:r>
            <a:r>
              <a:rPr lang="en-GB" sz="2400" dirty="0"/>
              <a:t> – Oxford Owl for home/phonics made easy – how to say the sounds</a:t>
            </a:r>
            <a:endParaRPr lang="en-US" sz="2400" dirty="0"/>
          </a:p>
        </p:txBody>
      </p:sp>
      <p:pic>
        <p:nvPicPr>
          <p:cNvPr id="4" name="Audio 3">
            <a:hlinkClick r:id="" action="ppaction://media"/>
            <a:extLst>
              <a:ext uri="{FF2B5EF4-FFF2-40B4-BE49-F238E27FC236}">
                <a16:creationId xmlns:a16="http://schemas.microsoft.com/office/drawing/2014/main" id="{7CFB8005-1119-47CE-8DEC-A1D19A7261A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937955201"/>
      </p:ext>
    </p:extLst>
  </p:cSld>
  <p:clrMapOvr>
    <a:masterClrMapping/>
  </p:clrMapOvr>
  <mc:AlternateContent xmlns:mc="http://schemas.openxmlformats.org/markup-compatibility/2006" xmlns:p14="http://schemas.microsoft.com/office/powerpoint/2010/main">
    <mc:Choice Requires="p14">
      <p:transition spd="slow" p14:dur="2000" advTm="81800"/>
    </mc:Choice>
    <mc:Fallback xmlns="">
      <p:transition spd="slow" advTm="818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19" y="404664"/>
            <a:ext cx="9066651" cy="2677656"/>
          </a:xfrm>
          <a:prstGeom prst="rect">
            <a:avLst/>
          </a:prstGeom>
        </p:spPr>
        <p:txBody>
          <a:bodyPr wrap="square">
            <a:spAutoFit/>
          </a:bodyPr>
          <a:lstStyle/>
          <a:p>
            <a:r>
              <a:rPr lang="en-GB" sz="2800" dirty="0"/>
              <a:t> At this point, we do not teach the children letter names or upper case lettering, it is all about the “pure sound” of each letter. You can start introducing your children to the letters and their sounds over the summer. Each letter also has a special phrase or rhyme to describe how we write them. </a:t>
            </a:r>
          </a:p>
        </p:txBody>
      </p:sp>
      <p:pic>
        <p:nvPicPr>
          <p:cNvPr id="3" name="Audio 2">
            <a:hlinkClick r:id="" action="ppaction://media"/>
            <a:extLst>
              <a:ext uri="{FF2B5EF4-FFF2-40B4-BE49-F238E27FC236}">
                <a16:creationId xmlns:a16="http://schemas.microsoft.com/office/drawing/2014/main" id="{C29C3B8C-01E6-414F-A2A7-6986D20E2FE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999600983"/>
      </p:ext>
    </p:extLst>
  </p:cSld>
  <p:clrMapOvr>
    <a:masterClrMapping/>
  </p:clrMapOvr>
  <mc:AlternateContent xmlns:mc="http://schemas.openxmlformats.org/markup-compatibility/2006" xmlns:p14="http://schemas.microsoft.com/office/powerpoint/2010/main">
    <mc:Choice Requires="p14">
      <p:transition spd="slow" p14:dur="2000" advTm="23846"/>
    </mc:Choice>
    <mc:Fallback xmlns="">
      <p:transition spd="slow" advTm="238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Behaviour strategies </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4" name="Content Placeholder 2"/>
          <p:cNvSpPr txBox="1">
            <a:spLocks/>
          </p:cNvSpPr>
          <p:nvPr/>
        </p:nvSpPr>
        <p:spPr>
          <a:xfrm>
            <a:off x="260228" y="1463040"/>
            <a:ext cx="9406285" cy="5763040"/>
          </a:xfrm>
          <a:prstGeom prst="rect">
            <a:avLst/>
          </a:prstGeom>
        </p:spPr>
        <p:txBody>
          <a:bodyPr>
            <a:normAutofit/>
          </a:bodyPr>
          <a:lst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a:buClr>
                <a:schemeClr val="accent2"/>
              </a:buClr>
              <a:buFont typeface="Wingdings" panose="05000000000000000000" pitchFamily="2" charset="2"/>
              <a:buChar char="Ø"/>
            </a:pPr>
            <a:r>
              <a:rPr lang="en-GB" dirty="0"/>
              <a:t>The school has adopted the use of the Thrive Approach strategies to support and manage issues such as PSED, behaviour and spiritual well-being. </a:t>
            </a:r>
          </a:p>
          <a:p>
            <a:pPr>
              <a:buClr>
                <a:schemeClr val="accent2"/>
              </a:buClr>
              <a:buFont typeface="Wingdings" panose="05000000000000000000" pitchFamily="2" charset="2"/>
              <a:buChar char="Ø"/>
            </a:pPr>
            <a:r>
              <a:rPr lang="en-GB" dirty="0"/>
              <a:t>Essentially, Thrive involves a range of strategies to help children develop an awareness of their physical, emotional and problem solving responses to crisis, conflict and upset.</a:t>
            </a:r>
          </a:p>
          <a:p>
            <a:pPr>
              <a:buClr>
                <a:schemeClr val="accent2"/>
              </a:buClr>
              <a:buFont typeface="Wingdings" panose="05000000000000000000" pitchFamily="2" charset="2"/>
              <a:buChar char="Ø"/>
            </a:pPr>
            <a:r>
              <a:rPr lang="en-GB" dirty="0"/>
              <a:t>Children can receive a golden leaf award if they demonstrate positive, kind and helpful behaviour. Golden leaf winners receive a certificate and a special treat at the end of each half term. </a:t>
            </a:r>
          </a:p>
        </p:txBody>
      </p:sp>
      <p:pic>
        <p:nvPicPr>
          <p:cNvPr id="2" name="Audio 1">
            <a:hlinkClick r:id="" action="ppaction://media"/>
            <a:extLst>
              <a:ext uri="{FF2B5EF4-FFF2-40B4-BE49-F238E27FC236}">
                <a16:creationId xmlns:a16="http://schemas.microsoft.com/office/drawing/2014/main" id="{14C3DACF-63AD-45E3-9695-BAC190E33B7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215466971"/>
      </p:ext>
    </p:extLst>
  </p:cSld>
  <p:clrMapOvr>
    <a:masterClrMapping/>
  </p:clrMapOvr>
  <mc:AlternateContent xmlns:mc="http://schemas.openxmlformats.org/markup-compatibility/2006" xmlns:p14="http://schemas.microsoft.com/office/powerpoint/2010/main">
    <mc:Choice Requires="p14">
      <p:transition spd="slow" p14:dur="2000" advTm="53729"/>
    </mc:Choice>
    <mc:Fallback xmlns="">
      <p:transition spd="slow" advTm="53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Learning Buddies</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pic>
        <p:nvPicPr>
          <p:cNvPr id="3" name="Picture 2"/>
          <p:cNvPicPr>
            <a:picLocks noChangeAspect="1"/>
          </p:cNvPicPr>
          <p:nvPr/>
        </p:nvPicPr>
        <p:blipFill>
          <a:blip r:embed="rId4"/>
          <a:stretch>
            <a:fillRect/>
          </a:stretch>
        </p:blipFill>
        <p:spPr>
          <a:xfrm>
            <a:off x="187234" y="2569710"/>
            <a:ext cx="2797804" cy="4022680"/>
          </a:xfrm>
          <a:prstGeom prst="rect">
            <a:avLst/>
          </a:prstGeom>
        </p:spPr>
      </p:pic>
      <p:pic>
        <p:nvPicPr>
          <p:cNvPr id="4" name="Picture 3"/>
          <p:cNvPicPr>
            <a:picLocks noChangeAspect="1"/>
          </p:cNvPicPr>
          <p:nvPr/>
        </p:nvPicPr>
        <p:blipFill>
          <a:blip r:embed="rId5"/>
          <a:stretch>
            <a:fillRect/>
          </a:stretch>
        </p:blipFill>
        <p:spPr>
          <a:xfrm>
            <a:off x="2985038" y="2361384"/>
            <a:ext cx="2993912" cy="4344216"/>
          </a:xfrm>
          <a:prstGeom prst="rect">
            <a:avLst/>
          </a:prstGeom>
        </p:spPr>
      </p:pic>
      <p:pic>
        <p:nvPicPr>
          <p:cNvPr id="5" name="Picture 4"/>
          <p:cNvPicPr>
            <a:picLocks noChangeAspect="1"/>
          </p:cNvPicPr>
          <p:nvPr/>
        </p:nvPicPr>
        <p:blipFill>
          <a:blip r:embed="rId6"/>
          <a:stretch>
            <a:fillRect/>
          </a:stretch>
        </p:blipFill>
        <p:spPr>
          <a:xfrm>
            <a:off x="6005335" y="2457450"/>
            <a:ext cx="2847191" cy="4134939"/>
          </a:xfrm>
          <a:prstGeom prst="rect">
            <a:avLst/>
          </a:prstGeom>
        </p:spPr>
      </p:pic>
      <p:pic>
        <p:nvPicPr>
          <p:cNvPr id="6" name="Picture 5"/>
          <p:cNvPicPr>
            <a:picLocks noChangeAspect="1"/>
          </p:cNvPicPr>
          <p:nvPr/>
        </p:nvPicPr>
        <p:blipFill>
          <a:blip r:embed="rId7"/>
          <a:stretch>
            <a:fillRect/>
          </a:stretch>
        </p:blipFill>
        <p:spPr>
          <a:xfrm>
            <a:off x="9153933" y="2526984"/>
            <a:ext cx="2776931" cy="4065406"/>
          </a:xfrm>
          <a:prstGeom prst="rect">
            <a:avLst/>
          </a:prstGeom>
        </p:spPr>
      </p:pic>
      <p:sp>
        <p:nvSpPr>
          <p:cNvPr id="7" name="TextBox 6"/>
          <p:cNvSpPr txBox="1"/>
          <p:nvPr/>
        </p:nvSpPr>
        <p:spPr>
          <a:xfrm>
            <a:off x="453621" y="1602569"/>
            <a:ext cx="9048723" cy="523220"/>
          </a:xfrm>
          <a:prstGeom prst="rect">
            <a:avLst/>
          </a:prstGeom>
          <a:noFill/>
        </p:spPr>
        <p:txBody>
          <a:bodyPr wrap="square" rtlCol="0">
            <a:spAutoFit/>
          </a:bodyPr>
          <a:lstStyle/>
          <a:p>
            <a:r>
              <a:rPr lang="en-US" sz="1400" dirty="0">
                <a:solidFill>
                  <a:schemeClr val="accent2">
                    <a:lumMod val="50000"/>
                  </a:schemeClr>
                </a:solidFill>
                <a:latin typeface="Comic Sans MS" panose="030F0702030302020204" pitchFamily="66" charset="0"/>
              </a:rPr>
              <a:t>The school learning buddies help us to understand and develop a whole range of learning characteristics. We use them to help us learn, promote our self-esteem and as a reward for our efforts throughout school. </a:t>
            </a:r>
            <a:endParaRPr lang="en-GB" sz="1400" dirty="0">
              <a:solidFill>
                <a:schemeClr val="accent2">
                  <a:lumMod val="50000"/>
                </a:schemeClr>
              </a:solidFill>
              <a:latin typeface="Comic Sans MS" panose="030F0702030302020204" pitchFamily="66" charset="0"/>
            </a:endParaRPr>
          </a:p>
        </p:txBody>
      </p:sp>
      <p:pic>
        <p:nvPicPr>
          <p:cNvPr id="8" name="Audio 7">
            <a:hlinkClick r:id="" action="ppaction://media"/>
            <a:extLst>
              <a:ext uri="{FF2B5EF4-FFF2-40B4-BE49-F238E27FC236}">
                <a16:creationId xmlns:a16="http://schemas.microsoft.com/office/drawing/2014/main" id="{BB367B0D-35F0-4222-8121-9D934832133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852090224"/>
      </p:ext>
    </p:extLst>
  </p:cSld>
  <p:clrMapOvr>
    <a:masterClrMapping/>
  </p:clrMapOvr>
  <mc:AlternateContent xmlns:mc="http://schemas.openxmlformats.org/markup-compatibility/2006" xmlns:p14="http://schemas.microsoft.com/office/powerpoint/2010/main">
    <mc:Choice Requires="p14">
      <p:transition spd="slow" p14:dur="2000" advTm="99840"/>
    </mc:Choice>
    <mc:Fallback xmlns="">
      <p:transition spd="slow" advTm="998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574540" y="472349"/>
            <a:ext cx="8909094" cy="5324535"/>
          </a:xfrm>
          <a:prstGeom prst="rect">
            <a:avLst/>
          </a:prstGeom>
          <a:noFill/>
          <a:ln w="9525">
            <a:noFill/>
            <a:miter lim="800000"/>
            <a:headEnd/>
            <a:tailEnd/>
          </a:ln>
        </p:spPr>
        <p:txBody>
          <a:bodyPr wrap="square">
            <a:spAutoFit/>
          </a:bodyPr>
          <a:lstStyle/>
          <a:p>
            <a:r>
              <a:rPr lang="en-GB" sz="2000" b="1" dirty="0">
                <a:solidFill>
                  <a:schemeClr val="accent2"/>
                </a:solidFill>
                <a:latin typeface="Comic Sans MS" pitchFamily="66" charset="0"/>
              </a:rPr>
              <a:t>Playing and exploring – engagement</a:t>
            </a:r>
          </a:p>
          <a:p>
            <a:endParaRPr lang="en-GB" sz="2000" b="1" dirty="0">
              <a:latin typeface="Comic Sans MS" pitchFamily="66" charset="0"/>
            </a:endParaRPr>
          </a:p>
          <a:p>
            <a:r>
              <a:rPr lang="en-GB" sz="2000" dirty="0">
                <a:latin typeface="Comic Sans MS" pitchFamily="66" charset="0"/>
              </a:rPr>
              <a:t>Finding out and exploring</a:t>
            </a:r>
          </a:p>
          <a:p>
            <a:r>
              <a:rPr lang="en-GB" sz="2000" dirty="0">
                <a:latin typeface="Comic Sans MS" pitchFamily="66" charset="0"/>
              </a:rPr>
              <a:t>Playing with what they know</a:t>
            </a:r>
          </a:p>
          <a:p>
            <a:r>
              <a:rPr lang="en-GB" sz="2000" dirty="0">
                <a:latin typeface="Comic Sans MS" pitchFamily="66" charset="0"/>
              </a:rPr>
              <a:t>Being willing to ‘have a go’</a:t>
            </a:r>
          </a:p>
          <a:p>
            <a:endParaRPr lang="en-GB" sz="2000" b="1" dirty="0">
              <a:solidFill>
                <a:srgbClr val="0070C0"/>
              </a:solidFill>
              <a:latin typeface="Comic Sans MS" pitchFamily="66" charset="0"/>
            </a:endParaRPr>
          </a:p>
          <a:p>
            <a:r>
              <a:rPr lang="en-GB" sz="2000" b="1" dirty="0">
                <a:solidFill>
                  <a:schemeClr val="accent2"/>
                </a:solidFill>
                <a:latin typeface="Comic Sans MS" pitchFamily="66" charset="0"/>
              </a:rPr>
              <a:t>Active learning – motivation</a:t>
            </a:r>
          </a:p>
          <a:p>
            <a:endParaRPr lang="en-GB" sz="2000" b="1" dirty="0">
              <a:latin typeface="Comic Sans MS" pitchFamily="66" charset="0"/>
            </a:endParaRPr>
          </a:p>
          <a:p>
            <a:r>
              <a:rPr lang="en-GB" sz="2000" dirty="0">
                <a:latin typeface="Comic Sans MS" pitchFamily="66" charset="0"/>
              </a:rPr>
              <a:t>Being involved and concentrating</a:t>
            </a:r>
          </a:p>
          <a:p>
            <a:r>
              <a:rPr lang="en-GB" sz="2000" dirty="0">
                <a:latin typeface="Comic Sans MS" pitchFamily="66" charset="0"/>
              </a:rPr>
              <a:t>Keeping trying</a:t>
            </a:r>
          </a:p>
          <a:p>
            <a:r>
              <a:rPr lang="en-GB" sz="2000" dirty="0">
                <a:latin typeface="Comic Sans MS" pitchFamily="66" charset="0"/>
              </a:rPr>
              <a:t>Enjoying achieving what they set out to </a:t>
            </a:r>
            <a:r>
              <a:rPr lang="en-GB" sz="2000" b="1" dirty="0">
                <a:latin typeface="Comic Sans MS" pitchFamily="66" charset="0"/>
              </a:rPr>
              <a:t>do</a:t>
            </a:r>
          </a:p>
          <a:p>
            <a:endParaRPr lang="en-GB" sz="2000" b="1" dirty="0">
              <a:latin typeface="Comic Sans MS" pitchFamily="66" charset="0"/>
            </a:endParaRPr>
          </a:p>
          <a:p>
            <a:r>
              <a:rPr lang="en-GB" sz="2000" b="1" dirty="0">
                <a:solidFill>
                  <a:schemeClr val="accent2"/>
                </a:solidFill>
                <a:latin typeface="Comic Sans MS" pitchFamily="66" charset="0"/>
              </a:rPr>
              <a:t>Creating and thinking critically – thinking</a:t>
            </a:r>
          </a:p>
          <a:p>
            <a:endParaRPr lang="en-GB" sz="2000" b="1" dirty="0">
              <a:latin typeface="Comic Sans MS" pitchFamily="66" charset="0"/>
            </a:endParaRPr>
          </a:p>
          <a:p>
            <a:r>
              <a:rPr lang="en-GB" sz="2000" dirty="0">
                <a:latin typeface="Comic Sans MS" pitchFamily="66" charset="0"/>
              </a:rPr>
              <a:t>Having their own ideas</a:t>
            </a:r>
          </a:p>
          <a:p>
            <a:r>
              <a:rPr lang="en-GB" sz="2000" dirty="0">
                <a:latin typeface="Comic Sans MS" pitchFamily="66" charset="0"/>
              </a:rPr>
              <a:t>Making links</a:t>
            </a:r>
          </a:p>
          <a:p>
            <a:r>
              <a:rPr lang="en-GB" sz="2000" dirty="0">
                <a:latin typeface="Comic Sans MS" pitchFamily="66" charset="0"/>
              </a:rPr>
              <a:t>Choosing ways to do things</a:t>
            </a:r>
          </a:p>
        </p:txBody>
      </p:sp>
      <p:pic>
        <p:nvPicPr>
          <p:cNvPr id="3" name="Audio 2">
            <a:hlinkClick r:id="" action="ppaction://media"/>
            <a:extLst>
              <a:ext uri="{FF2B5EF4-FFF2-40B4-BE49-F238E27FC236}">
                <a16:creationId xmlns:a16="http://schemas.microsoft.com/office/drawing/2014/main" id="{826F7C33-000E-4A85-A295-286C71DAB7E3}"/>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225711603"/>
      </p:ext>
    </p:extLst>
  </p:cSld>
  <p:clrMapOvr>
    <a:masterClrMapping/>
  </p:clrMapOvr>
  <mc:AlternateContent xmlns:mc="http://schemas.openxmlformats.org/markup-compatibility/2006" xmlns:p14="http://schemas.microsoft.com/office/powerpoint/2010/main">
    <mc:Choice Requires="p14">
      <p:transition spd="slow" p14:dur="2000" advTm="27846"/>
    </mc:Choice>
    <mc:Fallback xmlns="">
      <p:transition spd="slow" advTm="278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12" end="1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
                                            <p:txEl>
                                              <p:pRg st="14" end="14"/>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
                                            <p:txEl>
                                              <p:pRg st="15" end="15"/>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031E4B92-0CCB-4F32-96FD-FF751B0555E2}"/>
              </a:ext>
            </a:extLst>
          </p:cNvPr>
          <p:cNvSpPr txBox="1">
            <a:spLocks/>
          </p:cNvSpPr>
          <p:nvPr/>
        </p:nvSpPr>
        <p:spPr>
          <a:xfrm>
            <a:off x="198085" y="912625"/>
            <a:ext cx="9406285" cy="5763040"/>
          </a:xfrm>
          <a:prstGeom prst="rect">
            <a:avLst/>
          </a:prstGeom>
        </p:spPr>
        <p:txBody>
          <a:bodyPr>
            <a:normAutofit/>
          </a:bodyPr>
          <a:lst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a:buClr>
                <a:schemeClr val="accent2"/>
              </a:buClr>
              <a:buFont typeface="Wingdings" panose="05000000000000000000" pitchFamily="2" charset="2"/>
              <a:buChar char="Ø"/>
            </a:pPr>
            <a:r>
              <a:rPr lang="en-GB" dirty="0"/>
              <a:t>Each week we choose a merit award winner for a pupil who has demonstrated a particular learning behaviour or attitude towards their learning that matches to one of our learning buddies. The merit winner receives a certificate in our Friday merit celebration assembly and parents/families are invited </a:t>
            </a:r>
            <a:r>
              <a:rPr lang="en-GB"/>
              <a:t>to attend. </a:t>
            </a:r>
            <a:endParaRPr lang="en-GB" dirty="0"/>
          </a:p>
          <a:p>
            <a:pPr>
              <a:buClr>
                <a:schemeClr val="accent2"/>
              </a:buClr>
              <a:buFont typeface="Wingdings" panose="05000000000000000000" pitchFamily="2" charset="2"/>
              <a:buChar char="Ø"/>
            </a:pPr>
            <a:r>
              <a:rPr lang="en-GB" dirty="0"/>
              <a:t>We also hand out other rewards and recognition of positive learning characteristics in the form of stickers and postcards home – these recognise the positive attitude of pupils to overcome difficulties and to apply their learning skills in different ways.</a:t>
            </a:r>
          </a:p>
          <a:p>
            <a:pPr>
              <a:buClr>
                <a:schemeClr val="accent2"/>
              </a:buClr>
              <a:buFont typeface="Wingdings" panose="05000000000000000000" pitchFamily="2" charset="2"/>
              <a:buChar char="Ø"/>
            </a:pPr>
            <a:r>
              <a:rPr lang="en-GB" dirty="0"/>
              <a:t>The end of year report will provide information about your child’s characteristics of early learning.</a:t>
            </a:r>
          </a:p>
        </p:txBody>
      </p:sp>
    </p:spTree>
    <p:extLst>
      <p:ext uri="{BB962C8B-B14F-4D97-AF65-F5344CB8AC3E}">
        <p14:creationId xmlns:p14="http://schemas.microsoft.com/office/powerpoint/2010/main" val="3258975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9|20.1|22.1|12.7|8.7|22.5"/>
</p:tagLst>
</file>

<file path=ppt/tags/tag2.xml><?xml version="1.0" encoding="utf-8"?>
<p:tagLst xmlns:a="http://schemas.openxmlformats.org/drawingml/2006/main" xmlns:r="http://schemas.openxmlformats.org/officeDocument/2006/relationships" xmlns:p="http://schemas.openxmlformats.org/presentationml/2006/main">
  <p:tag name="TIMING" val="|0.8|18.8|9.2|26.9"/>
</p:tagLst>
</file>

<file path=ppt/tags/tag3.xml><?xml version="1.0" encoding="utf-8"?>
<p:tagLst xmlns:a="http://schemas.openxmlformats.org/drawingml/2006/main" xmlns:r="http://schemas.openxmlformats.org/officeDocument/2006/relationships" xmlns:p="http://schemas.openxmlformats.org/presentationml/2006/main">
  <p:tag name="TIMING" val="|4.5|7|34|9.9"/>
</p:tagLst>
</file>

<file path=ppt/tags/tag4.xml><?xml version="1.0" encoding="utf-8"?>
<p:tagLst xmlns:a="http://schemas.openxmlformats.org/drawingml/2006/main" xmlns:r="http://schemas.openxmlformats.org/officeDocument/2006/relationships" xmlns:p="http://schemas.openxmlformats.org/presentationml/2006/main">
  <p:tag name="TIMING" val="|1|9.8|19.9|3.3"/>
</p:tagLst>
</file>

<file path=ppt/tags/tag5.xml><?xml version="1.0" encoding="utf-8"?>
<p:tagLst xmlns:a="http://schemas.openxmlformats.org/drawingml/2006/main" xmlns:r="http://schemas.openxmlformats.org/officeDocument/2006/relationships" xmlns:p="http://schemas.openxmlformats.org/presentationml/2006/main">
  <p:tag name="TIMING" val="|11.3|10.3|56.8"/>
</p:tagLst>
</file>

<file path=ppt/tags/tag6.xml><?xml version="1.0" encoding="utf-8"?>
<p:tagLst xmlns:a="http://schemas.openxmlformats.org/drawingml/2006/main" xmlns:r="http://schemas.openxmlformats.org/officeDocument/2006/relationships" xmlns:p="http://schemas.openxmlformats.org/presentationml/2006/main">
  <p:tag name="TIMING" val="|3.5|13.1|10.8"/>
</p:tagLst>
</file>

<file path=ppt/tags/tag7.xml><?xml version="1.0" encoding="utf-8"?>
<p:tagLst xmlns:a="http://schemas.openxmlformats.org/drawingml/2006/main" xmlns:r="http://schemas.openxmlformats.org/officeDocument/2006/relationships" xmlns:p="http://schemas.openxmlformats.org/presentationml/2006/main">
  <p:tag name="TIMING" val="|0.8|14.5|4.5"/>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82</TotalTime>
  <Words>1128</Words>
  <Application>Microsoft Office PowerPoint</Application>
  <PresentationFormat>Widescreen</PresentationFormat>
  <Paragraphs>52</Paragraphs>
  <Slides>11</Slides>
  <Notes>0</Notes>
  <HiddenSlides>0</HiddenSlides>
  <MMClips>10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Comic Sans MS</vt:lpstr>
      <vt:lpstr>Trebuchet MS</vt:lpstr>
      <vt:lpstr>Wingdings</vt:lpstr>
      <vt:lpstr>Wingdings 3</vt:lpstr>
      <vt:lpstr>Facet</vt:lpstr>
      <vt:lpstr>Foundation Stage 2 Willow Class (Reception) Information for New Starters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Foundation Stage 2 Willow Class (Reception) Information for New Starters 3</dc:title>
  <dc:creator>L Andrews</dc:creator>
  <cp:lastModifiedBy>L Andrews</cp:lastModifiedBy>
  <cp:revision>13</cp:revision>
  <cp:lastPrinted>2021-06-28T15:00:53Z</cp:lastPrinted>
  <dcterms:created xsi:type="dcterms:W3CDTF">2020-06-15T15:32:24Z</dcterms:created>
  <dcterms:modified xsi:type="dcterms:W3CDTF">2024-06-09T15:08:28Z</dcterms:modified>
</cp:coreProperties>
</file>