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8" r:id="rId5"/>
    <p:sldId id="259" r:id="rId6"/>
    <p:sldId id="260" r:id="rId7"/>
    <p:sldId id="261" r:id="rId8"/>
    <p:sldId id="262" r:id="rId9"/>
    <p:sldId id="263" r:id="rId10"/>
    <p:sldId id="264" r:id="rId11"/>
    <p:sldId id="265" r:id="rId12"/>
    <p:sldId id="266" r:id="rId13"/>
    <p:sldId id="267" r:id="rId14"/>
  </p:sldIdLst>
  <p:sldSz cx="12192000" cy="68580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2189462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1137583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3667748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912C12C-94CC-493C-BF66-364917F67B7B}"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3624646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12C12C-94CC-493C-BF66-364917F67B7B}" type="datetimeFigureOut">
              <a:rPr lang="en-GB" smtClean="0"/>
              <a:t>09/06/2024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983531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912C12C-94CC-493C-BF66-364917F67B7B}" type="datetimeFigureOut">
              <a:rPr lang="en-GB" smtClean="0"/>
              <a:t>09/06/2024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3598769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12C12C-94CC-493C-BF66-364917F67B7B}" type="datetimeFigureOut">
              <a:rPr lang="en-GB" smtClean="0"/>
              <a:t>09/06/2024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640870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912C12C-94CC-493C-BF66-364917F67B7B}"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2720125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912C12C-94CC-493C-BF66-364917F67B7B}" type="datetimeFigureOut">
              <a:rPr lang="en-GB" smtClean="0"/>
              <a:t>09/06/2024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1311412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2605904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61018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23111543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84826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34478151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3942304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2C12C-94CC-493C-BF66-364917F67B7B}" type="datetimeFigureOut">
              <a:rPr lang="en-GB" smtClean="0"/>
              <a:t>09/06/2024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5EA39-0B98-4C6D-BDF3-78EEBCADBF4C}" type="slidenum">
              <a:rPr lang="en-GB" smtClean="0"/>
              <a:t>‹#›</a:t>
            </a:fld>
            <a:endParaRPr lang="en-GB"/>
          </a:p>
        </p:txBody>
      </p:sp>
    </p:spTree>
    <p:extLst>
      <p:ext uri="{BB962C8B-B14F-4D97-AF65-F5344CB8AC3E}">
        <p14:creationId xmlns:p14="http://schemas.microsoft.com/office/powerpoint/2010/main" val="284451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912C12C-94CC-493C-BF66-364917F67B7B}" type="datetimeFigureOut">
              <a:rPr lang="en-GB" smtClean="0"/>
              <a:t>09/06/2024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4F5EA39-0B98-4C6D-BDF3-78EEBCADBF4C}" type="slidenum">
              <a:rPr lang="en-GB" smtClean="0"/>
              <a:t>‹#›</a:t>
            </a:fld>
            <a:endParaRPr lang="en-GB"/>
          </a:p>
        </p:txBody>
      </p:sp>
    </p:spTree>
    <p:extLst>
      <p:ext uri="{BB962C8B-B14F-4D97-AF65-F5344CB8AC3E}">
        <p14:creationId xmlns:p14="http://schemas.microsoft.com/office/powerpoint/2010/main" val="228677484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1085222" y="740229"/>
            <a:ext cx="8267784" cy="3471236"/>
          </a:xfrm>
        </p:spPr>
        <p:txBody>
          <a:bodyPr/>
          <a:lstStyle/>
          <a:p>
            <a:r>
              <a:rPr lang="en-GB" dirty="0"/>
              <a:t>Foundation Stage 2</a:t>
            </a:r>
            <a:br>
              <a:rPr lang="en-GB" dirty="0"/>
            </a:br>
            <a:r>
              <a:rPr lang="en-GB" dirty="0"/>
              <a:t>Willow Class (Reception)</a:t>
            </a:r>
            <a:br>
              <a:rPr lang="en-GB" dirty="0"/>
            </a:br>
            <a:r>
              <a:rPr lang="en-GB" dirty="0"/>
              <a:t>Information for New Starters 1</a:t>
            </a:r>
          </a:p>
        </p:txBody>
      </p:sp>
      <p:pic>
        <p:nvPicPr>
          <p:cNvPr id="5" name="Picture 4" descr="Clipart - chil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62332" y="3691249"/>
            <a:ext cx="3606763" cy="2488666"/>
          </a:xfrm>
          <a:prstGeom prst="rect">
            <a:avLst/>
          </a:prstGeom>
        </p:spPr>
      </p:pic>
    </p:spTree>
    <p:extLst>
      <p:ext uri="{BB962C8B-B14F-4D97-AF65-F5344CB8AC3E}">
        <p14:creationId xmlns:p14="http://schemas.microsoft.com/office/powerpoint/2010/main" val="3286983606"/>
      </p:ext>
    </p:extLst>
  </p:cSld>
  <p:clrMapOvr>
    <a:masterClrMapping/>
  </p:clrMapOvr>
  <mc:AlternateContent xmlns:mc="http://schemas.openxmlformats.org/markup-compatibility/2006" xmlns:p14="http://schemas.microsoft.com/office/powerpoint/2010/main">
    <mc:Choice Requires="p14">
      <p:transition spd="slow" p14:dur="2000" advTm="19037"/>
    </mc:Choice>
    <mc:Fallback xmlns="">
      <p:transition spd="slow" advTm="190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Background to our</a:t>
            </a:r>
            <a:r>
              <a:rPr kumimoji="0" lang="en-GB" sz="3800" b="1" i="0" u="none" strike="noStrike" kern="1200" cap="all" spc="0" normalizeH="0" noProof="0" dirty="0">
                <a:ln w="500">
                  <a:solidFill>
                    <a:srgbClr val="B13F9A">
                      <a:shade val="20000"/>
                      <a:satMod val="120000"/>
                    </a:srgbClr>
                  </a:solidFill>
                </a:ln>
                <a:solidFill>
                  <a:schemeClr val="accent1"/>
                </a:solidFill>
                <a:effectLst/>
                <a:uLnTx/>
                <a:uFillTx/>
                <a:latin typeface="Trebuchet MS"/>
                <a:ea typeface="+mj-ea"/>
                <a:cs typeface="+mj-cs"/>
              </a:rPr>
              <a:t> setting</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TextBox 2"/>
          <p:cNvSpPr txBox="1"/>
          <p:nvPr/>
        </p:nvSpPr>
        <p:spPr>
          <a:xfrm>
            <a:off x="426439" y="1657915"/>
            <a:ext cx="9039777" cy="4832092"/>
          </a:xfrm>
          <a:prstGeom prst="rect">
            <a:avLst/>
          </a:prstGeom>
          <a:noFill/>
        </p:spPr>
        <p:txBody>
          <a:bodyPr wrap="square" rtlCol="0">
            <a:spAutoFit/>
          </a:bodyPr>
          <a:lstStyle/>
          <a:p>
            <a:pPr marL="457200" indent="-457200">
              <a:buFont typeface="Arial" panose="020B0604020202020204" pitchFamily="34" charset="0"/>
              <a:buChar char="•"/>
            </a:pPr>
            <a:r>
              <a:rPr lang="en-GB" sz="2800" dirty="0"/>
              <a:t>Our Foundation Stage comprises of a FS1 (nursery) class and a FS2 (reception) class sharing one setting.</a:t>
            </a:r>
          </a:p>
          <a:p>
            <a:pPr marL="457200" indent="-457200">
              <a:buFont typeface="Arial" panose="020B0604020202020204" pitchFamily="34" charset="0"/>
              <a:buChar char="•"/>
            </a:pPr>
            <a:r>
              <a:rPr lang="en-US" sz="2800" dirty="0"/>
              <a:t>FS1 is called Cherry Class.</a:t>
            </a:r>
          </a:p>
          <a:p>
            <a:pPr marL="457200" indent="-457200">
              <a:buFont typeface="Arial" panose="020B0604020202020204" pitchFamily="34" charset="0"/>
              <a:buChar char="•"/>
            </a:pPr>
            <a:r>
              <a:rPr lang="en-US" sz="2800" dirty="0"/>
              <a:t>FS2 is called Willow Class.</a:t>
            </a:r>
          </a:p>
          <a:p>
            <a:pPr marL="457200" indent="-457200">
              <a:buFont typeface="Arial" panose="020B0604020202020204" pitchFamily="34" charset="0"/>
              <a:buChar char="•"/>
            </a:pPr>
            <a:r>
              <a:rPr lang="en-US" sz="2800" dirty="0"/>
              <a:t>The classes split for registration, whole class and adult led activities and going home routines.</a:t>
            </a:r>
          </a:p>
          <a:p>
            <a:pPr marL="457200" indent="-457200">
              <a:buFont typeface="Arial" panose="020B0604020202020204" pitchFamily="34" charset="0"/>
              <a:buChar char="•"/>
            </a:pPr>
            <a:r>
              <a:rPr lang="en-US" sz="2800" dirty="0"/>
              <a:t>During the middle of each session, the 2 classes combine to share the provision. Adults support children and extend their learning during their independently chosen activities. </a:t>
            </a:r>
          </a:p>
        </p:txBody>
      </p:sp>
    </p:spTree>
    <p:custDataLst>
      <p:tags r:id="rId1"/>
    </p:custDataLst>
    <p:extLst>
      <p:ext uri="{BB962C8B-B14F-4D97-AF65-F5344CB8AC3E}">
        <p14:creationId xmlns:p14="http://schemas.microsoft.com/office/powerpoint/2010/main" val="4066172680"/>
      </p:ext>
    </p:extLst>
  </p:cSld>
  <p:clrMapOvr>
    <a:masterClrMapping/>
  </p:clrMapOvr>
  <mc:AlternateContent xmlns:mc="http://schemas.openxmlformats.org/markup-compatibility/2006" xmlns:p14="http://schemas.microsoft.com/office/powerpoint/2010/main">
    <mc:Choice Requires="p14">
      <p:transition spd="slow" p14:dur="2000" advTm="57455"/>
    </mc:Choice>
    <mc:Fallback xmlns="">
      <p:transition spd="slow" advTm="574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The staff – Willow</a:t>
            </a:r>
            <a:r>
              <a:rPr kumimoji="0" lang="en-GB" sz="3800" b="1" i="0" u="none" strike="noStrike" kern="1200" cap="all" spc="0" normalizeH="0" noProof="0" dirty="0">
                <a:ln w="500">
                  <a:solidFill>
                    <a:srgbClr val="B13F9A">
                      <a:shade val="20000"/>
                      <a:satMod val="120000"/>
                    </a:srgbClr>
                  </a:solidFill>
                </a:ln>
                <a:solidFill>
                  <a:schemeClr val="accent1"/>
                </a:solidFill>
                <a:effectLst/>
                <a:uLnTx/>
                <a:uFillTx/>
                <a:latin typeface="Trebuchet MS"/>
                <a:ea typeface="+mj-ea"/>
                <a:cs typeface="+mj-cs"/>
              </a:rPr>
              <a:t> Class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TextBox 2"/>
          <p:cNvSpPr txBox="1"/>
          <p:nvPr/>
        </p:nvSpPr>
        <p:spPr>
          <a:xfrm>
            <a:off x="1251279" y="1767840"/>
            <a:ext cx="2934789" cy="262128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endParaRPr lang="en-GB" dirty="0"/>
          </a:p>
        </p:txBody>
      </p:sp>
      <p:sp>
        <p:nvSpPr>
          <p:cNvPr id="4" name="TextBox 3"/>
          <p:cNvSpPr txBox="1"/>
          <p:nvPr/>
        </p:nvSpPr>
        <p:spPr>
          <a:xfrm>
            <a:off x="5917474" y="1767840"/>
            <a:ext cx="2934789" cy="262128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endParaRPr lang="en-GB" dirty="0"/>
          </a:p>
        </p:txBody>
      </p:sp>
      <p:sp>
        <p:nvSpPr>
          <p:cNvPr id="5" name="TextBox 4"/>
          <p:cNvSpPr txBox="1"/>
          <p:nvPr/>
        </p:nvSpPr>
        <p:spPr>
          <a:xfrm>
            <a:off x="783771" y="4720046"/>
            <a:ext cx="4241075"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dirty="0" err="1">
                <a:solidFill>
                  <a:schemeClr val="tx1"/>
                </a:solidFill>
              </a:rPr>
              <a:t>Lynsey</a:t>
            </a:r>
            <a:r>
              <a:rPr lang="en-US" sz="1600" b="1" dirty="0">
                <a:solidFill>
                  <a:schemeClr val="tx1"/>
                </a:solidFill>
              </a:rPr>
              <a:t> Andrews</a:t>
            </a:r>
          </a:p>
          <a:p>
            <a:r>
              <a:rPr lang="en-US" sz="1600" b="1" dirty="0">
                <a:solidFill>
                  <a:schemeClr val="tx1"/>
                </a:solidFill>
              </a:rPr>
              <a:t>FS2 class teacher, Assistant Head Teacher, Reading Leader, Early Years Foundation Stage Lead. </a:t>
            </a:r>
          </a:p>
          <a:p>
            <a:endParaRPr lang="en-GB" sz="1600" b="1" dirty="0">
              <a:solidFill>
                <a:schemeClr val="tx1"/>
              </a:solidFill>
            </a:endParaRPr>
          </a:p>
        </p:txBody>
      </p:sp>
      <p:sp>
        <p:nvSpPr>
          <p:cNvPr id="6" name="TextBox 5"/>
          <p:cNvSpPr txBox="1"/>
          <p:nvPr/>
        </p:nvSpPr>
        <p:spPr>
          <a:xfrm>
            <a:off x="5194662" y="4720046"/>
            <a:ext cx="4241075"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dirty="0">
                <a:solidFill>
                  <a:schemeClr val="tx1"/>
                </a:solidFill>
              </a:rPr>
              <a:t>Rachel Broadhead</a:t>
            </a:r>
          </a:p>
          <a:p>
            <a:r>
              <a:rPr lang="en-US" sz="1600" b="1" dirty="0">
                <a:solidFill>
                  <a:schemeClr val="tx1"/>
                </a:solidFill>
              </a:rPr>
              <a:t>Teaching assistant based mainly in FS2. NNEB nursery nurse.</a:t>
            </a:r>
          </a:p>
          <a:p>
            <a:endParaRPr lang="en-US" sz="1600" b="1" dirty="0">
              <a:solidFill>
                <a:schemeClr val="tx1"/>
              </a:solidFill>
            </a:endParaRPr>
          </a:p>
          <a:p>
            <a:endParaRPr lang="en-GB" sz="1600" b="1" dirty="0">
              <a:solidFill>
                <a:schemeClr val="tx1"/>
              </a:solidFill>
            </a:endParaRPr>
          </a:p>
        </p:txBody>
      </p:sp>
      <p:pic>
        <p:nvPicPr>
          <p:cNvPr id="10" name="Picture 9">
            <a:extLst>
              <a:ext uri="{FF2B5EF4-FFF2-40B4-BE49-F238E27FC236}">
                <a16:creationId xmlns:a16="http://schemas.microsoft.com/office/drawing/2014/main" id="{58C2B55F-2B0D-406B-A78A-C55AFC3AD8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940" t="13980" r="16028" b="17670"/>
          <a:stretch/>
        </p:blipFill>
        <p:spPr>
          <a:xfrm>
            <a:off x="1824152" y="1805297"/>
            <a:ext cx="1789042" cy="2546365"/>
          </a:xfrm>
          <a:prstGeom prst="rect">
            <a:avLst/>
          </a:prstGeom>
        </p:spPr>
      </p:pic>
      <p:pic>
        <p:nvPicPr>
          <p:cNvPr id="12" name="Picture 11">
            <a:extLst>
              <a:ext uri="{FF2B5EF4-FFF2-40B4-BE49-F238E27FC236}">
                <a16:creationId xmlns:a16="http://schemas.microsoft.com/office/drawing/2014/main" id="{96BF00D1-B8F9-4FBC-883F-70AE18CC30C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778" t="29174" r="39806" b="39184"/>
          <a:stretch/>
        </p:blipFill>
        <p:spPr>
          <a:xfrm rot="5400000">
            <a:off x="6106019" y="2191006"/>
            <a:ext cx="2557697" cy="1763618"/>
          </a:xfrm>
          <a:prstGeom prst="rect">
            <a:avLst/>
          </a:prstGeom>
        </p:spPr>
      </p:pic>
    </p:spTree>
    <p:extLst>
      <p:ext uri="{BB962C8B-B14F-4D97-AF65-F5344CB8AC3E}">
        <p14:creationId xmlns:p14="http://schemas.microsoft.com/office/powerpoint/2010/main" val="1215831930"/>
      </p:ext>
    </p:extLst>
  </p:cSld>
  <p:clrMapOvr>
    <a:masterClrMapping/>
  </p:clrMapOvr>
  <mc:AlternateContent xmlns:mc="http://schemas.openxmlformats.org/markup-compatibility/2006" xmlns:p14="http://schemas.microsoft.com/office/powerpoint/2010/main">
    <mc:Choice Requires="p14">
      <p:transition spd="slow" p14:dur="2000" advTm="28060"/>
    </mc:Choice>
    <mc:Fallback xmlns="">
      <p:transition spd="slow" advTm="2806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3E639-EC3A-44C9-9B49-6535A15DD3CD}"/>
              </a:ext>
            </a:extLst>
          </p:cNvPr>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The staff – Willow</a:t>
            </a:r>
            <a:r>
              <a:rPr kumimoji="0" lang="en-GB" sz="3800" b="1" i="0" u="none" strike="noStrike" kern="1200" cap="all" spc="0" normalizeH="0" noProof="0" dirty="0">
                <a:ln w="500">
                  <a:solidFill>
                    <a:srgbClr val="B13F9A">
                      <a:shade val="20000"/>
                      <a:satMod val="120000"/>
                    </a:srgbClr>
                  </a:solidFill>
                </a:ln>
                <a:solidFill>
                  <a:schemeClr val="accent1"/>
                </a:solidFill>
                <a:effectLst/>
                <a:uLnTx/>
                <a:uFillTx/>
                <a:latin typeface="Trebuchet MS"/>
                <a:ea typeface="+mj-ea"/>
                <a:cs typeface="+mj-cs"/>
              </a:rPr>
              <a:t> Class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TextBox 2">
            <a:extLst>
              <a:ext uri="{FF2B5EF4-FFF2-40B4-BE49-F238E27FC236}">
                <a16:creationId xmlns:a16="http://schemas.microsoft.com/office/drawing/2014/main" id="{13FEE1F5-E77D-4B04-AE1D-C8F8F4B02FD6}"/>
              </a:ext>
            </a:extLst>
          </p:cNvPr>
          <p:cNvSpPr txBox="1"/>
          <p:nvPr/>
        </p:nvSpPr>
        <p:spPr>
          <a:xfrm>
            <a:off x="1251279" y="1767840"/>
            <a:ext cx="2934789" cy="262128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endParaRPr lang="en-GB" dirty="0"/>
          </a:p>
        </p:txBody>
      </p:sp>
      <p:sp>
        <p:nvSpPr>
          <p:cNvPr id="4" name="TextBox 3">
            <a:extLst>
              <a:ext uri="{FF2B5EF4-FFF2-40B4-BE49-F238E27FC236}">
                <a16:creationId xmlns:a16="http://schemas.microsoft.com/office/drawing/2014/main" id="{E75C6561-7BEE-4FE0-B4C0-BDEC4EE23D62}"/>
              </a:ext>
            </a:extLst>
          </p:cNvPr>
          <p:cNvSpPr txBox="1"/>
          <p:nvPr/>
        </p:nvSpPr>
        <p:spPr>
          <a:xfrm>
            <a:off x="774893" y="4569125"/>
            <a:ext cx="4241075"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dirty="0">
                <a:solidFill>
                  <a:schemeClr val="tx1"/>
                </a:solidFill>
              </a:rPr>
              <a:t>Nichola </a:t>
            </a:r>
            <a:r>
              <a:rPr lang="en-US" sz="1600" b="1" dirty="0" err="1">
                <a:solidFill>
                  <a:schemeClr val="tx1"/>
                </a:solidFill>
              </a:rPr>
              <a:t>Skirrow</a:t>
            </a:r>
            <a:endParaRPr lang="en-US" sz="1600" b="1" dirty="0">
              <a:solidFill>
                <a:schemeClr val="tx1"/>
              </a:solidFill>
            </a:endParaRPr>
          </a:p>
          <a:p>
            <a:r>
              <a:rPr lang="en-US" sz="1600" b="1" dirty="0">
                <a:solidFill>
                  <a:schemeClr val="tx1"/>
                </a:solidFill>
              </a:rPr>
              <a:t>FS2 class teacher (Pm), </a:t>
            </a:r>
            <a:endParaRPr lang="en-GB" sz="1600" b="1" dirty="0">
              <a:solidFill>
                <a:schemeClr val="tx1"/>
              </a:solidFill>
            </a:endParaRPr>
          </a:p>
        </p:txBody>
      </p:sp>
      <p:pic>
        <p:nvPicPr>
          <p:cNvPr id="6" name="Picture 5">
            <a:extLst>
              <a:ext uri="{FF2B5EF4-FFF2-40B4-BE49-F238E27FC236}">
                <a16:creationId xmlns:a16="http://schemas.microsoft.com/office/drawing/2014/main" id="{3F198D0D-4AEA-438D-8579-0D36B7BBEA0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172" r="13154"/>
          <a:stretch/>
        </p:blipFill>
        <p:spPr>
          <a:xfrm>
            <a:off x="1484676" y="1861714"/>
            <a:ext cx="2467993" cy="2433532"/>
          </a:xfrm>
          <a:prstGeom prst="rect">
            <a:avLst/>
          </a:prstGeom>
        </p:spPr>
      </p:pic>
    </p:spTree>
    <p:extLst>
      <p:ext uri="{BB962C8B-B14F-4D97-AF65-F5344CB8AC3E}">
        <p14:creationId xmlns:p14="http://schemas.microsoft.com/office/powerpoint/2010/main" val="2845333966"/>
      </p:ext>
    </p:extLst>
  </p:cSld>
  <p:clrMapOvr>
    <a:masterClrMapping/>
  </p:clrMapOvr>
  <mc:AlternateContent xmlns:mc="http://schemas.openxmlformats.org/markup-compatibility/2006" xmlns:p14="http://schemas.microsoft.com/office/powerpoint/2010/main">
    <mc:Choice Requires="p14">
      <p:transition spd="slow" p14:dur="2000" advTm="26158"/>
    </mc:Choice>
    <mc:Fallback xmlns="">
      <p:transition spd="slow" advTm="261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01783" y="1532709"/>
            <a:ext cx="2934789" cy="262128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endParaRPr lang="en-GB" dirty="0"/>
          </a:p>
        </p:txBody>
      </p:sp>
      <p:sp>
        <p:nvSpPr>
          <p:cNvPr id="3" name="Title 1"/>
          <p:cNvSpPr txBox="1">
            <a:spLocks/>
          </p:cNvSpPr>
          <p:nvPr/>
        </p:nvSpPr>
        <p:spPr>
          <a:xfrm>
            <a:off x="735874" y="93617"/>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The staff – Cherry</a:t>
            </a:r>
            <a:r>
              <a:rPr kumimoji="0" lang="en-GB" sz="3800" b="1" i="0" u="none" strike="noStrike" kern="1200" cap="all" spc="0" normalizeH="0" noProof="0" dirty="0">
                <a:ln w="500">
                  <a:solidFill>
                    <a:srgbClr val="B13F9A">
                      <a:shade val="20000"/>
                      <a:satMod val="120000"/>
                    </a:srgbClr>
                  </a:solidFill>
                </a:ln>
                <a:solidFill>
                  <a:schemeClr val="accent1"/>
                </a:solidFill>
                <a:effectLst/>
                <a:uLnTx/>
                <a:uFillTx/>
                <a:latin typeface="Trebuchet MS"/>
                <a:ea typeface="+mj-ea"/>
                <a:cs typeface="+mj-cs"/>
              </a:rPr>
              <a:t> Class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5" name="TextBox 4"/>
          <p:cNvSpPr txBox="1"/>
          <p:nvPr/>
        </p:nvSpPr>
        <p:spPr>
          <a:xfrm>
            <a:off x="5839097" y="1532709"/>
            <a:ext cx="2934789" cy="262128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endParaRPr lang="en-GB" dirty="0"/>
          </a:p>
        </p:txBody>
      </p:sp>
      <p:sp>
        <p:nvSpPr>
          <p:cNvPr id="6" name="TextBox 5"/>
          <p:cNvSpPr txBox="1"/>
          <p:nvPr/>
        </p:nvSpPr>
        <p:spPr>
          <a:xfrm>
            <a:off x="644434" y="4494294"/>
            <a:ext cx="4241075"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dirty="0">
                <a:solidFill>
                  <a:schemeClr val="tx1"/>
                </a:solidFill>
              </a:rPr>
              <a:t>Andrew Kettle</a:t>
            </a:r>
          </a:p>
          <a:p>
            <a:r>
              <a:rPr lang="en-US" sz="1600" b="1" dirty="0">
                <a:solidFill>
                  <a:schemeClr val="tx1"/>
                </a:solidFill>
              </a:rPr>
              <a:t>FS1 class teacher.</a:t>
            </a:r>
          </a:p>
          <a:p>
            <a:endParaRPr lang="en-GB" sz="1600" b="1" dirty="0">
              <a:solidFill>
                <a:schemeClr val="tx1"/>
              </a:solidFill>
            </a:endParaRPr>
          </a:p>
        </p:txBody>
      </p:sp>
      <p:sp>
        <p:nvSpPr>
          <p:cNvPr id="7" name="TextBox 6"/>
          <p:cNvSpPr txBox="1"/>
          <p:nvPr/>
        </p:nvSpPr>
        <p:spPr>
          <a:xfrm>
            <a:off x="5185953" y="4450081"/>
            <a:ext cx="4241075"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dirty="0">
                <a:solidFill>
                  <a:schemeClr val="tx1"/>
                </a:solidFill>
              </a:rPr>
              <a:t>Shelley Hollingworth</a:t>
            </a:r>
          </a:p>
          <a:p>
            <a:r>
              <a:rPr lang="en-US" sz="1600" b="1" dirty="0">
                <a:solidFill>
                  <a:schemeClr val="tx1"/>
                </a:solidFill>
              </a:rPr>
              <a:t>Teaching assistant based mainly in FS1.</a:t>
            </a:r>
          </a:p>
          <a:p>
            <a:endParaRPr lang="en-GB" sz="1600" b="1" dirty="0">
              <a:solidFill>
                <a:schemeClr val="tx1"/>
              </a:solidFill>
            </a:endParaRPr>
          </a:p>
        </p:txBody>
      </p:sp>
      <p:pic>
        <p:nvPicPr>
          <p:cNvPr id="13" name="Picture 12">
            <a:extLst>
              <a:ext uri="{FF2B5EF4-FFF2-40B4-BE49-F238E27FC236}">
                <a16:creationId xmlns:a16="http://schemas.microsoft.com/office/drawing/2014/main" id="{E9756E7C-CB82-4D1D-A148-1E7E01A4A78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166" t="19741" b="21895"/>
          <a:stretch/>
        </p:blipFill>
        <p:spPr>
          <a:xfrm rot="5400000">
            <a:off x="6002109" y="2092496"/>
            <a:ext cx="2608760" cy="1577123"/>
          </a:xfrm>
          <a:prstGeom prst="rect">
            <a:avLst/>
          </a:prstGeom>
        </p:spPr>
      </p:pic>
      <p:pic>
        <p:nvPicPr>
          <p:cNvPr id="8" name="Picture 7">
            <a:extLst>
              <a:ext uri="{FF2B5EF4-FFF2-40B4-BE49-F238E27FC236}">
                <a16:creationId xmlns:a16="http://schemas.microsoft.com/office/drawing/2014/main" id="{6D984AA5-217F-4699-9A4B-F8200BCED99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1218" t="24297" r="7807" b="20101"/>
          <a:stretch/>
        </p:blipFill>
        <p:spPr>
          <a:xfrm rot="5400000">
            <a:off x="1445505" y="1975345"/>
            <a:ext cx="2538364" cy="1736009"/>
          </a:xfrm>
          <a:prstGeom prst="rect">
            <a:avLst/>
          </a:prstGeom>
        </p:spPr>
      </p:pic>
    </p:spTree>
    <p:extLst>
      <p:ext uri="{BB962C8B-B14F-4D97-AF65-F5344CB8AC3E}">
        <p14:creationId xmlns:p14="http://schemas.microsoft.com/office/powerpoint/2010/main" val="1156490426"/>
      </p:ext>
    </p:extLst>
  </p:cSld>
  <p:clrMapOvr>
    <a:masterClrMapping/>
  </p:clrMapOvr>
  <mc:AlternateContent xmlns:mc="http://schemas.openxmlformats.org/markup-compatibility/2006" xmlns:p14="http://schemas.microsoft.com/office/powerpoint/2010/main">
    <mc:Choice Requires="p14">
      <p:transition spd="slow" p14:dur="2000" advTm="15859"/>
    </mc:Choice>
    <mc:Fallback xmlns="">
      <p:transition spd="slow" advTm="158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Take a look at our</a:t>
            </a:r>
            <a:r>
              <a:rPr kumimoji="0" lang="en-GB" sz="3800" b="1" i="0" u="none" strike="noStrike" kern="1200" cap="all" spc="0" normalizeH="0" noProof="0" dirty="0">
                <a:ln w="500">
                  <a:solidFill>
                    <a:srgbClr val="B13F9A">
                      <a:shade val="20000"/>
                      <a:satMod val="120000"/>
                    </a:srgbClr>
                  </a:solidFill>
                </a:ln>
                <a:solidFill>
                  <a:schemeClr val="accent1"/>
                </a:solidFill>
                <a:effectLst/>
                <a:uLnTx/>
                <a:uFillTx/>
                <a:latin typeface="Trebuchet MS"/>
                <a:ea typeface="+mj-ea"/>
                <a:cs typeface="+mj-cs"/>
              </a:rPr>
              <a:t> setting</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pic>
        <p:nvPicPr>
          <p:cNvPr id="4" name="Picture 3">
            <a:extLst>
              <a:ext uri="{FF2B5EF4-FFF2-40B4-BE49-F238E27FC236}">
                <a16:creationId xmlns:a16="http://schemas.microsoft.com/office/drawing/2014/main" id="{33DB1856-FC0D-4CF5-AF1B-A2A3D6E83D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871742" y="767425"/>
            <a:ext cx="4412202" cy="3309152"/>
          </a:xfrm>
          <a:prstGeom prst="rect">
            <a:avLst/>
          </a:prstGeom>
        </p:spPr>
      </p:pic>
      <p:pic>
        <p:nvPicPr>
          <p:cNvPr id="7" name="Picture 6">
            <a:extLst>
              <a:ext uri="{FF2B5EF4-FFF2-40B4-BE49-F238E27FC236}">
                <a16:creationId xmlns:a16="http://schemas.microsoft.com/office/drawing/2014/main" id="{B1E0CECF-D57E-4083-9499-2614676580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55404" y="2615140"/>
            <a:ext cx="4483223" cy="3362417"/>
          </a:xfrm>
          <a:prstGeom prst="rect">
            <a:avLst/>
          </a:prstGeom>
        </p:spPr>
      </p:pic>
      <p:pic>
        <p:nvPicPr>
          <p:cNvPr id="9" name="Picture 8">
            <a:extLst>
              <a:ext uri="{FF2B5EF4-FFF2-40B4-BE49-F238E27FC236}">
                <a16:creationId xmlns:a16="http://schemas.microsoft.com/office/drawing/2014/main" id="{ACDD1CB6-6CD4-4FE5-8F23-3138707457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116279" y="2811557"/>
            <a:ext cx="3959441" cy="2969581"/>
          </a:xfrm>
          <a:prstGeom prst="rect">
            <a:avLst/>
          </a:prstGeom>
        </p:spPr>
      </p:pic>
    </p:spTree>
    <p:extLst>
      <p:ext uri="{BB962C8B-B14F-4D97-AF65-F5344CB8AC3E}">
        <p14:creationId xmlns:p14="http://schemas.microsoft.com/office/powerpoint/2010/main" val="4059040186"/>
      </p:ext>
    </p:extLst>
  </p:cSld>
  <p:clrMapOvr>
    <a:masterClrMapping/>
  </p:clrMapOvr>
  <mc:AlternateContent xmlns:mc="http://schemas.openxmlformats.org/markup-compatibility/2006" xmlns:p14="http://schemas.microsoft.com/office/powerpoint/2010/main">
    <mc:Choice Requires="p14">
      <p:transition spd="slow" p14:dur="2000" advTm="15598"/>
    </mc:Choice>
    <mc:Fallback xmlns="">
      <p:transition spd="slow" advTm="155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586208" y="2219690"/>
            <a:ext cx="4450806" cy="3338104"/>
          </a:xfrm>
          <a:prstGeom prst="rect">
            <a:avLst/>
          </a:prstGeom>
        </p:spPr>
      </p:pic>
      <p:pic>
        <p:nvPicPr>
          <p:cNvPr id="3" name="Picture 2">
            <a:extLst>
              <a:ext uri="{FF2B5EF4-FFF2-40B4-BE49-F238E27FC236}">
                <a16:creationId xmlns:a16="http://schemas.microsoft.com/office/drawing/2014/main" id="{3D977B5F-886E-4292-AABC-FC727C51EC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8253" y="807976"/>
            <a:ext cx="4237855" cy="3178391"/>
          </a:xfrm>
          <a:prstGeom prst="rect">
            <a:avLst/>
          </a:prstGeom>
        </p:spPr>
      </p:pic>
      <p:pic>
        <p:nvPicPr>
          <p:cNvPr id="7" name="Picture 6">
            <a:extLst>
              <a:ext uri="{FF2B5EF4-FFF2-40B4-BE49-F238E27FC236}">
                <a16:creationId xmlns:a16="http://schemas.microsoft.com/office/drawing/2014/main" id="{1FFA40D1-989E-4EAB-8F7C-C20DA8124E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76846" y="176329"/>
            <a:ext cx="3965359" cy="2974019"/>
          </a:xfrm>
          <a:prstGeom prst="rect">
            <a:avLst/>
          </a:prstGeom>
        </p:spPr>
      </p:pic>
    </p:spTree>
    <p:extLst>
      <p:ext uri="{BB962C8B-B14F-4D97-AF65-F5344CB8AC3E}">
        <p14:creationId xmlns:p14="http://schemas.microsoft.com/office/powerpoint/2010/main" val="435385290"/>
      </p:ext>
    </p:extLst>
  </p:cSld>
  <p:clrMapOvr>
    <a:masterClrMapping/>
  </p:clrMapOvr>
  <mc:AlternateContent xmlns:mc="http://schemas.openxmlformats.org/markup-compatibility/2006" xmlns:p14="http://schemas.microsoft.com/office/powerpoint/2010/main">
    <mc:Choice Requires="p14">
      <p:transition spd="slow" p14:dur="2000" advTm="5908"/>
    </mc:Choice>
    <mc:Fallback xmlns="">
      <p:transition spd="slow" advTm="59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8645" y="854530"/>
            <a:ext cx="3770811" cy="282810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904036" y="3441792"/>
            <a:ext cx="3707675" cy="278075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737966" y="3454038"/>
            <a:ext cx="3805646" cy="2854235"/>
          </a:xfrm>
          <a:prstGeom prst="rect">
            <a:avLst/>
          </a:prstGeom>
        </p:spPr>
      </p:pic>
      <p:pic>
        <p:nvPicPr>
          <p:cNvPr id="7" name="Picture 6">
            <a:extLst>
              <a:ext uri="{FF2B5EF4-FFF2-40B4-BE49-F238E27FC236}">
                <a16:creationId xmlns:a16="http://schemas.microsoft.com/office/drawing/2014/main" id="{61B32BFC-52CC-4318-B370-A3E05B7B164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791472" y="846638"/>
            <a:ext cx="3707676" cy="2780757"/>
          </a:xfrm>
          <a:prstGeom prst="rect">
            <a:avLst/>
          </a:prstGeom>
        </p:spPr>
      </p:pic>
    </p:spTree>
    <p:extLst>
      <p:ext uri="{BB962C8B-B14F-4D97-AF65-F5344CB8AC3E}">
        <p14:creationId xmlns:p14="http://schemas.microsoft.com/office/powerpoint/2010/main" val="2789187437"/>
      </p:ext>
    </p:extLst>
  </p:cSld>
  <p:clrMapOvr>
    <a:masterClrMapping/>
  </p:clrMapOvr>
  <mc:AlternateContent xmlns:mc="http://schemas.openxmlformats.org/markup-compatibility/2006" xmlns:p14="http://schemas.microsoft.com/office/powerpoint/2010/main">
    <mc:Choice Requires="p14">
      <p:transition spd="slow" p14:dur="2000" advTm="4875"/>
    </mc:Choice>
    <mc:Fallback xmlns="">
      <p:transition spd="slow" advTm="487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Clothing/Uniform</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457199" y="1609416"/>
            <a:ext cx="9183189" cy="4846320"/>
          </a:xfrm>
          <a:prstGeom prst="rect">
            <a:avLst/>
          </a:prstGeom>
        </p:spPr>
        <p:txBody>
          <a:bodyPr>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latin typeface="Comic Sans MS" panose="030F0702030302020204" pitchFamily="66" charset="0"/>
              </a:rPr>
              <a:t>Children in Willow Class have to wear full school uniform daily.</a:t>
            </a:r>
          </a:p>
          <a:p>
            <a:r>
              <a:rPr lang="en-GB" dirty="0">
                <a:latin typeface="Comic Sans MS" panose="030F0702030302020204" pitchFamily="66" charset="0"/>
              </a:rPr>
              <a:t>We like to think of the outside area as part of our classroom and aim to utilise it as such everyday. Please ensure your child has suitable clothing to play indoors and outdoors every day.</a:t>
            </a:r>
          </a:p>
          <a:p>
            <a:r>
              <a:rPr lang="en-GB" dirty="0">
                <a:latin typeface="Comic Sans MS" panose="030F0702030302020204" pitchFamily="66" charset="0"/>
              </a:rPr>
              <a:t>We have some outdoor puddle suits/waterproof coats for outdoor messy play and/or to suit wet and wintry weather conditions. </a:t>
            </a:r>
          </a:p>
          <a:p>
            <a:r>
              <a:rPr lang="en-GB" dirty="0">
                <a:latin typeface="Comic Sans MS" panose="030F0702030302020204" pitchFamily="66" charset="0"/>
              </a:rPr>
              <a:t>Please be prepared for children to occasionally come home a little messy – a sign of a busy and productive day. </a:t>
            </a:r>
          </a:p>
          <a:p>
            <a:r>
              <a:rPr lang="en-US" sz="2800" b="1" dirty="0">
                <a:latin typeface="Comic Sans MS" panose="030F0702030302020204" pitchFamily="66" charset="0"/>
              </a:rPr>
              <a:t>We ask every child to bring a pair of wellies to leave at school to wear for outdoor play. We suggest a size bigger than they need, so that they last longer. We do have some spare wellies. Please write the child’s name inside.</a:t>
            </a:r>
            <a:endParaRPr lang="en-GB" sz="2800" b="1" dirty="0">
              <a:latin typeface="Comic Sans MS" panose="030F0702030302020204" pitchFamily="66" charset="0"/>
            </a:endParaRPr>
          </a:p>
        </p:txBody>
      </p:sp>
    </p:spTree>
    <p:custDataLst>
      <p:tags r:id="rId1"/>
    </p:custDataLst>
    <p:extLst>
      <p:ext uri="{BB962C8B-B14F-4D97-AF65-F5344CB8AC3E}">
        <p14:creationId xmlns:p14="http://schemas.microsoft.com/office/powerpoint/2010/main" val="2385727220"/>
      </p:ext>
    </p:extLst>
  </p:cSld>
  <p:clrMapOvr>
    <a:masterClrMapping/>
  </p:clrMapOvr>
  <mc:AlternateContent xmlns:mc="http://schemas.openxmlformats.org/markup-compatibility/2006" xmlns:p14="http://schemas.microsoft.com/office/powerpoint/2010/main">
    <mc:Choice Requires="p14">
      <p:transition spd="slow" p14:dur="2000" advTm="118234"/>
    </mc:Choice>
    <mc:Fallback xmlns="">
      <p:transition spd="slow" advTm="1182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22364" y="529553"/>
            <a:ext cx="9183189" cy="5818996"/>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sz="2000" dirty="0"/>
          </a:p>
          <a:p>
            <a:pPr>
              <a:buFont typeface="Wingdings" panose="05000000000000000000" pitchFamily="2" charset="2"/>
              <a:buChar char="Ø"/>
            </a:pPr>
            <a:r>
              <a:rPr lang="en-GB" sz="2000" dirty="0">
                <a:latin typeface="Comic Sans MS" panose="030F0702030302020204" pitchFamily="66" charset="0"/>
              </a:rPr>
              <a:t>Slippers for indoor use. Not essential but recommended so they always have something comfortable to change into. The children each have a drawstring bag that is kept on their peg that they can be kept in. </a:t>
            </a:r>
          </a:p>
          <a:p>
            <a:pPr>
              <a:buFont typeface="Wingdings" panose="05000000000000000000" pitchFamily="2" charset="2"/>
              <a:buChar char="Ø"/>
            </a:pPr>
            <a:r>
              <a:rPr lang="en-GB" sz="3200" b="1" dirty="0">
                <a:solidFill>
                  <a:srgbClr val="FF0000"/>
                </a:solidFill>
                <a:highlight>
                  <a:srgbClr val="FFFF00"/>
                </a:highlight>
                <a:latin typeface="Comic Sans MS" panose="030F0702030302020204" pitchFamily="66" charset="0"/>
              </a:rPr>
              <a:t>Please, please write your child’s name in everything!</a:t>
            </a:r>
          </a:p>
          <a:p>
            <a:pPr>
              <a:buFont typeface="Wingdings" panose="05000000000000000000" pitchFamily="2" charset="2"/>
              <a:buChar char="Ø"/>
            </a:pPr>
            <a:r>
              <a:rPr lang="en-GB" sz="2000" dirty="0">
                <a:highlight>
                  <a:srgbClr val="FFFF00"/>
                </a:highlight>
                <a:latin typeface="Comic Sans MS" panose="030F0702030302020204" pitchFamily="66" charset="0"/>
              </a:rPr>
              <a:t>We have a no jewellery policy in school and a child cannot take part in PE lessons, after school clubs and climb on the climbing frames if they have earrings in. </a:t>
            </a:r>
            <a:r>
              <a:rPr lang="en-GB" sz="2000" dirty="0">
                <a:latin typeface="Comic Sans MS" panose="030F0702030302020204" pitchFamily="66" charset="0"/>
              </a:rPr>
              <a:t>The very nature of our provision is to keep the children physically active, and considering we access the outdoor environment throughout the session, jewellery is not conducive to any of our early years practise.   </a:t>
            </a:r>
          </a:p>
          <a:p>
            <a:pPr>
              <a:buFont typeface="Wingdings" panose="05000000000000000000" pitchFamily="2" charset="2"/>
              <a:buChar char="Ø"/>
            </a:pPr>
            <a:r>
              <a:rPr lang="en-US" sz="2000" dirty="0">
                <a:latin typeface="Comic Sans MS" panose="030F0702030302020204" pitchFamily="66" charset="0"/>
              </a:rPr>
              <a:t>If your child is prone to needing clothing changes, please ensure they have spare clothing every day as we do get through our spare clothing quite quickly. </a:t>
            </a:r>
            <a:endParaRPr lang="en-GB" sz="2000" dirty="0">
              <a:latin typeface="Comic Sans MS" panose="030F0702030302020204" pitchFamily="66" charset="0"/>
            </a:endParaRPr>
          </a:p>
        </p:txBody>
      </p:sp>
    </p:spTree>
    <p:custDataLst>
      <p:tags r:id="rId1"/>
    </p:custDataLst>
    <p:extLst>
      <p:ext uri="{BB962C8B-B14F-4D97-AF65-F5344CB8AC3E}">
        <p14:creationId xmlns:p14="http://schemas.microsoft.com/office/powerpoint/2010/main" val="3166065088"/>
      </p:ext>
    </p:extLst>
  </p:cSld>
  <p:clrMapOvr>
    <a:masterClrMapping/>
  </p:clrMapOvr>
  <mc:AlternateContent xmlns:mc="http://schemas.openxmlformats.org/markup-compatibility/2006" xmlns:p14="http://schemas.microsoft.com/office/powerpoint/2010/main">
    <mc:Choice Requires="p14">
      <p:transition spd="slow" p14:dur="2000" advTm="164666"/>
    </mc:Choice>
    <mc:Fallback xmlns="">
      <p:transition spd="slow" advTm="1646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Key Workers</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Content Placeholder 2"/>
          <p:cNvSpPr txBox="1">
            <a:spLocks/>
          </p:cNvSpPr>
          <p:nvPr/>
        </p:nvSpPr>
        <p:spPr>
          <a:xfrm>
            <a:off x="457199" y="1609416"/>
            <a:ext cx="9183189" cy="4846320"/>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a:latin typeface="Comic Sans MS" panose="030F0702030302020204" pitchFamily="66" charset="0"/>
              </a:rPr>
              <a:t>Every child in Foundation Stage will be assigned a key worker.</a:t>
            </a:r>
          </a:p>
          <a:p>
            <a:r>
              <a:rPr lang="en-GB" sz="2800" dirty="0">
                <a:latin typeface="Comic Sans MS" panose="030F0702030302020204" pitchFamily="66" charset="0"/>
              </a:rPr>
              <a:t>The key worker for Willow Class children will be either Mrs Andrews/Mrs </a:t>
            </a:r>
            <a:r>
              <a:rPr lang="en-GB" sz="2800" dirty="0" err="1">
                <a:latin typeface="Comic Sans MS" panose="030F0702030302020204" pitchFamily="66" charset="0"/>
              </a:rPr>
              <a:t>Skirrow</a:t>
            </a:r>
            <a:r>
              <a:rPr lang="en-GB" sz="2800" dirty="0">
                <a:latin typeface="Comic Sans MS" panose="030F0702030302020204" pitchFamily="66" charset="0"/>
              </a:rPr>
              <a:t> or Mrs Broadhead. </a:t>
            </a:r>
          </a:p>
          <a:p>
            <a:r>
              <a:rPr lang="en-GB" sz="2800" dirty="0">
                <a:latin typeface="Comic Sans MS" panose="030F0702030302020204" pitchFamily="66" charset="0"/>
              </a:rPr>
              <a:t>We all take responsibility for observing and assessing every child but a key worker will get to know the children in their group a little more and will liaise with parents about their likes and interests and any other important information. </a:t>
            </a:r>
          </a:p>
          <a:p>
            <a:endParaRPr lang="en-GB" dirty="0"/>
          </a:p>
        </p:txBody>
      </p:sp>
    </p:spTree>
    <p:custDataLst>
      <p:tags r:id="rId1"/>
    </p:custDataLst>
    <p:extLst>
      <p:ext uri="{BB962C8B-B14F-4D97-AF65-F5344CB8AC3E}">
        <p14:creationId xmlns:p14="http://schemas.microsoft.com/office/powerpoint/2010/main" val="786078067"/>
      </p:ext>
    </p:extLst>
  </p:cSld>
  <p:clrMapOvr>
    <a:masterClrMapping/>
  </p:clrMapOvr>
  <mc:AlternateContent xmlns:mc="http://schemas.openxmlformats.org/markup-compatibility/2006" xmlns:p14="http://schemas.microsoft.com/office/powerpoint/2010/main">
    <mc:Choice Requires="p14">
      <p:transition spd="slow" p14:dur="2000" advTm="34867"/>
    </mc:Choice>
    <mc:Fallback xmlns="">
      <p:transition spd="slow" advTm="348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20040"/>
            <a:ext cx="7242048" cy="1143000"/>
          </a:xfrm>
          <a:prstGeom prst="rect">
            <a:avLst/>
          </a:prstGeom>
        </p:spPr>
        <p:txBody>
          <a:bodyPr vert="horz" lIns="45720" tIns="0" rIns="45720" bIns="0" anchor="b" anchorCtr="0">
            <a:normAutofit/>
          </a:bodyPr>
          <a:lst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rPr>
              <a:t>School</a:t>
            </a:r>
            <a:r>
              <a:rPr kumimoji="0" lang="en-GB" sz="3800" b="1" i="0" u="none" strike="noStrike" kern="1200" cap="all" spc="0" normalizeH="0" noProof="0" dirty="0">
                <a:ln w="500">
                  <a:solidFill>
                    <a:srgbClr val="B13F9A">
                      <a:shade val="20000"/>
                      <a:satMod val="120000"/>
                    </a:srgbClr>
                  </a:solidFill>
                </a:ln>
                <a:solidFill>
                  <a:schemeClr val="accent1"/>
                </a:solidFill>
                <a:effectLst/>
                <a:uLnTx/>
                <a:uFillTx/>
                <a:latin typeface="Trebuchet MS"/>
                <a:ea typeface="+mj-ea"/>
                <a:cs typeface="+mj-cs"/>
              </a:rPr>
              <a:t> timetable</a:t>
            </a:r>
            <a:endParaRPr kumimoji="0" lang="en-US" sz="3800" b="1" i="0" u="none" strike="noStrike" kern="1200" cap="all" spc="0" normalizeH="0" baseline="0" noProof="0" dirty="0">
              <a:ln w="500">
                <a:solidFill>
                  <a:srgbClr val="B13F9A">
                    <a:shade val="20000"/>
                    <a:satMod val="120000"/>
                  </a:srgbClr>
                </a:solidFill>
              </a:ln>
              <a:solidFill>
                <a:schemeClr val="accent1"/>
              </a:solidFill>
              <a:effectLst/>
              <a:uLnTx/>
              <a:uFillTx/>
              <a:latin typeface="Trebuchet MS"/>
              <a:ea typeface="+mj-ea"/>
              <a:cs typeface="+mj-cs"/>
            </a:endParaRPr>
          </a:p>
        </p:txBody>
      </p:sp>
      <p:sp>
        <p:nvSpPr>
          <p:cNvPr id="3" name="Rectangle 2"/>
          <p:cNvSpPr/>
          <p:nvPr/>
        </p:nvSpPr>
        <p:spPr>
          <a:xfrm>
            <a:off x="457199" y="1717489"/>
            <a:ext cx="9183189" cy="4401205"/>
          </a:xfrm>
          <a:prstGeom prst="rect">
            <a:avLst/>
          </a:prstGeom>
        </p:spPr>
        <p:txBody>
          <a:bodyPr wrap="square">
            <a:spAutoFit/>
          </a:bodyPr>
          <a:lstStyle/>
          <a:p>
            <a:pPr marL="285750" indent="-285750">
              <a:buClr>
                <a:schemeClr val="accent2"/>
              </a:buClr>
              <a:buFont typeface="Wingdings" panose="05000000000000000000" pitchFamily="2" charset="2"/>
              <a:buChar char="Ø"/>
            </a:pPr>
            <a:r>
              <a:rPr lang="en-GB" sz="2800" dirty="0">
                <a:latin typeface="Comic Sans MS" panose="030F0702030302020204" pitchFamily="66" charset="0"/>
              </a:rPr>
              <a:t>The doors to the cloakroom will open at</a:t>
            </a:r>
            <a:r>
              <a:rPr lang="en-GB" sz="2800" b="1" dirty="0">
                <a:latin typeface="Comic Sans MS" panose="030F0702030302020204" pitchFamily="66" charset="0"/>
              </a:rPr>
              <a:t> </a:t>
            </a:r>
            <a:r>
              <a:rPr lang="en-GB" sz="2800" b="1" dirty="0">
                <a:highlight>
                  <a:srgbClr val="FFFF00"/>
                </a:highlight>
                <a:latin typeface="Comic Sans MS" panose="030F0702030302020204" pitchFamily="66" charset="0"/>
              </a:rPr>
              <a:t>8.35am</a:t>
            </a:r>
            <a:r>
              <a:rPr lang="en-GB" sz="2800" b="1" dirty="0">
                <a:latin typeface="Comic Sans MS" panose="030F0702030302020204" pitchFamily="66" charset="0"/>
              </a:rPr>
              <a:t> </a:t>
            </a:r>
            <a:r>
              <a:rPr lang="en-GB" sz="2800" dirty="0">
                <a:latin typeface="Comic Sans MS" panose="030F0702030302020204" pitchFamily="66" charset="0"/>
              </a:rPr>
              <a:t>along with the rest of school.</a:t>
            </a:r>
          </a:p>
          <a:p>
            <a:pPr marL="285750" indent="-285750">
              <a:buClr>
                <a:schemeClr val="accent2"/>
              </a:buClr>
              <a:buFont typeface="Wingdings" panose="05000000000000000000" pitchFamily="2" charset="2"/>
              <a:buChar char="Ø"/>
            </a:pPr>
            <a:r>
              <a:rPr lang="en-GB" sz="2800" dirty="0">
                <a:latin typeface="Comic Sans MS" panose="030F0702030302020204" pitchFamily="66" charset="0"/>
              </a:rPr>
              <a:t>School begins at </a:t>
            </a:r>
            <a:r>
              <a:rPr lang="en-GB" sz="2800" b="1" dirty="0">
                <a:latin typeface="Comic Sans MS" panose="030F0702030302020204" pitchFamily="66" charset="0"/>
              </a:rPr>
              <a:t>8.45am </a:t>
            </a:r>
            <a:r>
              <a:rPr lang="en-GB" sz="2800" dirty="0">
                <a:latin typeface="Comic Sans MS" panose="030F0702030302020204" pitchFamily="66" charset="0"/>
              </a:rPr>
              <a:t>this is when the register is taken</a:t>
            </a:r>
            <a:r>
              <a:rPr lang="en-GB" sz="2800" b="1" dirty="0">
                <a:latin typeface="Comic Sans MS" panose="030F0702030302020204" pitchFamily="66" charset="0"/>
              </a:rPr>
              <a:t>.</a:t>
            </a:r>
          </a:p>
          <a:p>
            <a:pPr marL="285750" indent="-285750">
              <a:buClr>
                <a:schemeClr val="accent2"/>
              </a:buClr>
              <a:buFont typeface="Wingdings" panose="05000000000000000000" pitchFamily="2" charset="2"/>
              <a:buChar char="Ø"/>
            </a:pPr>
            <a:r>
              <a:rPr lang="en-GB" sz="2800" dirty="0">
                <a:latin typeface="Comic Sans MS" panose="030F0702030302020204" pitchFamily="66" charset="0"/>
              </a:rPr>
              <a:t>Children arriving late (once the doors have been closed) need to enter via the main entrance so that they can receive their mark.</a:t>
            </a:r>
          </a:p>
          <a:p>
            <a:pPr marL="285750" indent="-285750">
              <a:buClr>
                <a:schemeClr val="accent2"/>
              </a:buClr>
              <a:buFont typeface="Wingdings" panose="05000000000000000000" pitchFamily="2" charset="2"/>
              <a:buChar char="Ø"/>
            </a:pPr>
            <a:r>
              <a:rPr lang="en-GB" sz="2800" dirty="0">
                <a:latin typeface="Comic Sans MS" panose="030F0702030302020204" pitchFamily="66" charset="0"/>
              </a:rPr>
              <a:t>School closes at </a:t>
            </a:r>
            <a:r>
              <a:rPr lang="en-GB" sz="2800" b="1" dirty="0">
                <a:latin typeface="Comic Sans MS" panose="030F0702030302020204" pitchFamily="66" charset="0"/>
              </a:rPr>
              <a:t>3.15pm. </a:t>
            </a:r>
            <a:r>
              <a:rPr lang="en-GB" sz="2800" dirty="0">
                <a:latin typeface="Comic Sans MS" panose="030F0702030302020204" pitchFamily="66" charset="0"/>
              </a:rPr>
              <a:t>Children with older siblings in KS2 please collect the younger children first. </a:t>
            </a:r>
          </a:p>
        </p:txBody>
      </p:sp>
    </p:spTree>
    <p:custDataLst>
      <p:tags r:id="rId1"/>
    </p:custDataLst>
    <p:extLst>
      <p:ext uri="{BB962C8B-B14F-4D97-AF65-F5344CB8AC3E}">
        <p14:creationId xmlns:p14="http://schemas.microsoft.com/office/powerpoint/2010/main" val="42985126"/>
      </p:ext>
    </p:extLst>
  </p:cSld>
  <p:clrMapOvr>
    <a:masterClrMapping/>
  </p:clrMapOvr>
  <mc:AlternateContent xmlns:mc="http://schemas.openxmlformats.org/markup-compatibility/2006" xmlns:p14="http://schemas.microsoft.com/office/powerpoint/2010/main">
    <mc:Choice Requires="p14">
      <p:transition spd="slow" p14:dur="2000" advTm="98831"/>
    </mc:Choice>
    <mc:Fallback xmlns="">
      <p:transition spd="slow" advTm="988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599" y="572147"/>
            <a:ext cx="8847909" cy="5478423"/>
          </a:xfrm>
          <a:prstGeom prst="rect">
            <a:avLst/>
          </a:prstGeom>
        </p:spPr>
        <p:txBody>
          <a:bodyPr wrap="square">
            <a:spAutoFit/>
          </a:bodyPr>
          <a:lstStyle/>
          <a:p>
            <a:pPr>
              <a:buClr>
                <a:schemeClr val="accent2"/>
              </a:buClr>
            </a:pPr>
            <a:endParaRPr lang="en-GB" sz="2000" dirty="0">
              <a:latin typeface="Comic Sans MS" panose="030F0702030302020204" pitchFamily="66" charset="0"/>
            </a:endParaRPr>
          </a:p>
          <a:p>
            <a:pPr marL="342900" indent="-342900">
              <a:buClr>
                <a:schemeClr val="accent2"/>
              </a:buClr>
              <a:buFont typeface="Wingdings" panose="05000000000000000000" pitchFamily="2" charset="2"/>
              <a:buChar char="Ø"/>
            </a:pPr>
            <a:r>
              <a:rPr lang="en-GB" sz="2200" dirty="0">
                <a:latin typeface="Comic Sans MS" panose="030F0702030302020204" pitchFamily="66" charset="0"/>
              </a:rPr>
              <a:t>FS2 children will enter Foundation Stage from the cloakroom by themselves and Mrs Broadhead will be on the door to answer any questions or pass on messages to the teachers who will be in class helping the children to settle. </a:t>
            </a:r>
          </a:p>
          <a:p>
            <a:pPr marL="342900" indent="-342900">
              <a:buClr>
                <a:schemeClr val="accent2"/>
              </a:buClr>
              <a:buFont typeface="Wingdings" panose="05000000000000000000" pitchFamily="2" charset="2"/>
              <a:buChar char="Ø"/>
            </a:pPr>
            <a:endParaRPr lang="en-GB" sz="2200" dirty="0">
              <a:latin typeface="Comic Sans MS" panose="030F0702030302020204" pitchFamily="66" charset="0"/>
            </a:endParaRPr>
          </a:p>
          <a:p>
            <a:pPr marL="342900" indent="-342900">
              <a:buClr>
                <a:schemeClr val="accent2"/>
              </a:buClr>
              <a:buFont typeface="Wingdings" panose="05000000000000000000" pitchFamily="2" charset="2"/>
              <a:buChar char="Ø"/>
            </a:pPr>
            <a:r>
              <a:rPr lang="en-GB" sz="2200" dirty="0">
                <a:latin typeface="Comic Sans MS" panose="030F0702030302020204" pitchFamily="66" charset="0"/>
              </a:rPr>
              <a:t>If you need to speak to the class teacher, Mrs Broadhead will arrange to make an appointment for you. </a:t>
            </a:r>
          </a:p>
          <a:p>
            <a:pPr marL="342900" indent="-342900">
              <a:buClr>
                <a:schemeClr val="accent2"/>
              </a:buClr>
              <a:buFont typeface="Wingdings" panose="05000000000000000000" pitchFamily="2" charset="2"/>
              <a:buChar char="Ø"/>
            </a:pPr>
            <a:endParaRPr lang="en-US" sz="2200" dirty="0">
              <a:latin typeface="Comic Sans MS" panose="030F0702030302020204" pitchFamily="66" charset="0"/>
            </a:endParaRPr>
          </a:p>
          <a:p>
            <a:pPr marL="342900" indent="-342900">
              <a:buClr>
                <a:schemeClr val="accent2"/>
              </a:buClr>
              <a:buFont typeface="Wingdings" panose="05000000000000000000" pitchFamily="2" charset="2"/>
              <a:buChar char="Ø"/>
            </a:pPr>
            <a:r>
              <a:rPr lang="en-US" sz="2200" dirty="0">
                <a:latin typeface="Comic Sans MS" panose="030F0702030302020204" pitchFamily="66" charset="0"/>
              </a:rPr>
              <a:t>Please take any items that need to be seen by the teacher from book bags and pass them to the child or </a:t>
            </a:r>
            <a:r>
              <a:rPr lang="en-US" sz="2200" dirty="0" err="1">
                <a:latin typeface="Comic Sans MS" panose="030F0702030302020204" pitchFamily="66" charset="0"/>
              </a:rPr>
              <a:t>Mrs</a:t>
            </a:r>
            <a:r>
              <a:rPr lang="en-US" sz="2200" dirty="0">
                <a:latin typeface="Comic Sans MS" panose="030F0702030302020204" pitchFamily="66" charset="0"/>
              </a:rPr>
              <a:t> Broadhead to pass on. We don’t check every book bag every day. </a:t>
            </a:r>
            <a:endParaRPr lang="en-GB" sz="2200" dirty="0">
              <a:latin typeface="Comic Sans MS" panose="030F0702030302020204" pitchFamily="66" charset="0"/>
            </a:endParaRPr>
          </a:p>
          <a:p>
            <a:pPr marL="342900" indent="-342900">
              <a:buClr>
                <a:schemeClr val="accent2"/>
              </a:buClr>
              <a:buFont typeface="Wingdings" panose="05000000000000000000" pitchFamily="2" charset="2"/>
              <a:buChar char="Ø"/>
            </a:pPr>
            <a:endParaRPr lang="en-GB" sz="2200" dirty="0">
              <a:latin typeface="Comic Sans MS" panose="030F0702030302020204" pitchFamily="66" charset="0"/>
            </a:endParaRPr>
          </a:p>
          <a:p>
            <a:pPr marL="342900" indent="-342900">
              <a:buClr>
                <a:schemeClr val="accent2"/>
              </a:buClr>
              <a:buFont typeface="Wingdings" panose="05000000000000000000" pitchFamily="2" charset="2"/>
              <a:buChar char="Ø"/>
            </a:pPr>
            <a:r>
              <a:rPr lang="en-GB" sz="2200" dirty="0">
                <a:latin typeface="Comic Sans MS" panose="030F0702030302020204" pitchFamily="66" charset="0"/>
              </a:rPr>
              <a:t>When picking your child up Willow Class will use the exit in the classroom, rather  than the cloakroom. Mrs </a:t>
            </a:r>
            <a:r>
              <a:rPr lang="en-GB" sz="2200" dirty="0" err="1">
                <a:latin typeface="Comic Sans MS" panose="030F0702030302020204" pitchFamily="66" charset="0"/>
              </a:rPr>
              <a:t>Skirrow</a:t>
            </a:r>
            <a:r>
              <a:rPr lang="en-GB" sz="2200" dirty="0">
                <a:latin typeface="Comic Sans MS" panose="030F0702030302020204" pitchFamily="66" charset="0"/>
              </a:rPr>
              <a:t> will usually be at the door to let </a:t>
            </a:r>
            <a:r>
              <a:rPr lang="en-GB" sz="2200">
                <a:latin typeface="Comic Sans MS" panose="030F0702030302020204" pitchFamily="66" charset="0"/>
              </a:rPr>
              <a:t>children out. </a:t>
            </a:r>
            <a:endParaRPr lang="en-GB" sz="2200" dirty="0">
              <a:latin typeface="Comic Sans MS" panose="030F0702030302020204" pitchFamily="66" charset="0"/>
            </a:endParaRPr>
          </a:p>
        </p:txBody>
      </p:sp>
    </p:spTree>
    <p:custDataLst>
      <p:tags r:id="rId1"/>
    </p:custDataLst>
    <p:extLst>
      <p:ext uri="{BB962C8B-B14F-4D97-AF65-F5344CB8AC3E}">
        <p14:creationId xmlns:p14="http://schemas.microsoft.com/office/powerpoint/2010/main" val="272924620"/>
      </p:ext>
    </p:extLst>
  </p:cSld>
  <p:clrMapOvr>
    <a:masterClrMapping/>
  </p:clrMapOvr>
  <mc:AlternateContent xmlns:mc="http://schemas.openxmlformats.org/markup-compatibility/2006" xmlns:p14="http://schemas.microsoft.com/office/powerpoint/2010/main">
    <mc:Choice Requires="p14">
      <p:transition spd="slow" p14:dur="2000" advTm="84434"/>
    </mc:Choice>
    <mc:Fallback xmlns="">
      <p:transition spd="slow" advTm="84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9|19.3|4.7|4.6|8.3"/>
</p:tagLst>
</file>

<file path=ppt/tags/tag2.xml><?xml version="1.0" encoding="utf-8"?>
<p:tagLst xmlns:a="http://schemas.openxmlformats.org/drawingml/2006/main" xmlns:r="http://schemas.openxmlformats.org/officeDocument/2006/relationships" xmlns:p="http://schemas.openxmlformats.org/presentationml/2006/main">
  <p:tag name="TIMING" val="|6|8.4|12.3|19.4|22|18.1"/>
</p:tagLst>
</file>

<file path=ppt/tags/tag3.xml><?xml version="1.0" encoding="utf-8"?>
<p:tagLst xmlns:a="http://schemas.openxmlformats.org/drawingml/2006/main" xmlns:r="http://schemas.openxmlformats.org/officeDocument/2006/relationships" xmlns:p="http://schemas.openxmlformats.org/presentationml/2006/main">
  <p:tag name="TIMING" val="|1.1|43.6|49.8|40.7"/>
</p:tagLst>
</file>

<file path=ppt/tags/tag4.xml><?xml version="1.0" encoding="utf-8"?>
<p:tagLst xmlns:a="http://schemas.openxmlformats.org/drawingml/2006/main" xmlns:r="http://schemas.openxmlformats.org/officeDocument/2006/relationships" xmlns:p="http://schemas.openxmlformats.org/presentationml/2006/main">
  <p:tag name="TIMING" val="|2.9|6.2|5.2"/>
</p:tagLst>
</file>

<file path=ppt/tags/tag5.xml><?xml version="1.0" encoding="utf-8"?>
<p:tagLst xmlns:a="http://schemas.openxmlformats.org/drawingml/2006/main" xmlns:r="http://schemas.openxmlformats.org/officeDocument/2006/relationships" xmlns:p="http://schemas.openxmlformats.org/presentationml/2006/main">
  <p:tag name="TIMING" val="|2.9|7.4|41.4|10.6"/>
</p:tagLst>
</file>

<file path=ppt/tags/tag6.xml><?xml version="1.0" encoding="utf-8"?>
<p:tagLst xmlns:a="http://schemas.openxmlformats.org/drawingml/2006/main" xmlns:r="http://schemas.openxmlformats.org/officeDocument/2006/relationships" xmlns:p="http://schemas.openxmlformats.org/presentationml/2006/main">
  <p:tag name="TIMING" val="|1.9|17.1|6.3|11.9"/>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165</TotalTime>
  <Words>751</Words>
  <Application>Microsoft Office PowerPoint</Application>
  <PresentationFormat>Widescreen</PresentationFormat>
  <Paragraphs>49</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Comic Sans MS</vt:lpstr>
      <vt:lpstr>Trebuchet MS</vt:lpstr>
      <vt:lpstr>Wingdings</vt:lpstr>
      <vt:lpstr>Wingdings 3</vt:lpstr>
      <vt:lpstr>Facet</vt:lpstr>
      <vt:lpstr>Foundation Stage 2 Willow Class (Reception) Information for New Starters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Foundation Stage 2 Willow Class (Reception) Information for New Starters 1</dc:title>
  <dc:creator>L.Andrews</dc:creator>
  <cp:lastModifiedBy>L Andrews</cp:lastModifiedBy>
  <cp:revision>27</cp:revision>
  <cp:lastPrinted>2021-06-23T15:53:48Z</cp:lastPrinted>
  <dcterms:created xsi:type="dcterms:W3CDTF">2020-05-19T11:22:28Z</dcterms:created>
  <dcterms:modified xsi:type="dcterms:W3CDTF">2024-06-09T15:02:53Z</dcterms:modified>
</cp:coreProperties>
</file>