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6858000" cy="9144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DA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8" d="100"/>
          <a:sy n="88" d="100"/>
        </p:scale>
        <p:origin x="1930" y="-27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969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874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3057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640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013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07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379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13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459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865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FE070-50E1-4B9F-A754-BFA07452A164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7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FE070-50E1-4B9F-A754-BFA07452A164}" type="datetimeFigureOut">
              <a:rPr lang="en-GB" smtClean="0"/>
              <a:t>20/03/2024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6B1B6-B8F7-4999-9CBB-68E6A433C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47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77159" y="36683"/>
            <a:ext cx="6552728" cy="8856984"/>
          </a:xfrm>
          <a:prstGeom prst="rect">
            <a:avLst/>
          </a:prstGeom>
          <a:ln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08" y="791580"/>
            <a:ext cx="5670630" cy="748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18208" y="569495"/>
            <a:ext cx="5472608" cy="81608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" t="4193" r="11669" b="7357"/>
          <a:stretch/>
        </p:blipFill>
        <p:spPr bwMode="auto">
          <a:xfrm>
            <a:off x="692697" y="712448"/>
            <a:ext cx="421402" cy="58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326500" y="555328"/>
            <a:ext cx="4573689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winkl Light" panose="02000000000000000000" pitchFamily="2" charset="0"/>
              </a:rPr>
              <a:t>Y2 Maple Class Summer 1 Overview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1017" y="862364"/>
            <a:ext cx="5267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inkl Light" panose="02000000000000000000" pitchFamily="2" charset="0"/>
              </a:rPr>
              <a:t>Hello parents and carers, this half term your child will be learning about…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7831273"/>
              </p:ext>
            </p:extLst>
          </p:nvPr>
        </p:nvGraphicFramePr>
        <p:xfrm>
          <a:off x="788920" y="5652120"/>
          <a:ext cx="5499918" cy="24442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0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9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993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Twinkl Light" panose="02000000000000000000" pitchFamily="2" charset="0"/>
                        </a:rPr>
                        <a:t>Subject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Twinkl Light" panose="02000000000000000000" pitchFamily="2" charset="0"/>
                        </a:rPr>
                        <a:t>Focus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History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Going Underground (coal mining)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3558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Art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Alexander Calder –The Art of Sculpture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437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Athletics/Net &amp; Wall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Computing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baseline="0" dirty="0">
                          <a:latin typeface="Twinkl Light" panose="02000000000000000000" pitchFamily="2" charset="0"/>
                        </a:rPr>
                        <a:t>Computer Science – Lightbot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u="none" dirty="0">
                          <a:latin typeface="Twinkl Light" panose="02000000000000000000" pitchFamily="2" charset="0"/>
                        </a:rPr>
                        <a:t>What places are special?</a:t>
                      </a:r>
                      <a:endParaRPr lang="en-GB" sz="100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99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Music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 On this Island- British Song &amp; Sounds (Kapow!)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99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PSHE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>
                          <a:latin typeface="Twinkl Light" panose="02000000000000000000" pitchFamily="2" charset="0"/>
                        </a:rPr>
                        <a:t>Physical Health and Wellbeing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4" name="Rounded Rectangle 13"/>
          <p:cNvSpPr/>
          <p:nvPr/>
        </p:nvSpPr>
        <p:spPr>
          <a:xfrm>
            <a:off x="723731" y="4904857"/>
            <a:ext cx="5398119" cy="504118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winkl ExtraBold" panose="02000000000000000000" pitchFamily="2" charset="0"/>
              </a:rPr>
              <a:t>In our foundation subjects, we are learning about…</a:t>
            </a:r>
          </a:p>
        </p:txBody>
      </p:sp>
      <p:sp>
        <p:nvSpPr>
          <p:cNvPr id="20" name="Rounded Rectangle 13">
            <a:extLst>
              <a:ext uri="{FF2B5EF4-FFF2-40B4-BE49-F238E27FC236}">
                <a16:creationId xmlns:a16="http://schemas.microsoft.com/office/drawing/2014/main" id="{E176FD24-515C-45B0-9F0C-BB0815D77BC0}"/>
              </a:ext>
            </a:extLst>
          </p:cNvPr>
          <p:cNvSpPr/>
          <p:nvPr/>
        </p:nvSpPr>
        <p:spPr>
          <a:xfrm>
            <a:off x="723731" y="1456368"/>
            <a:ext cx="5398119" cy="504118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winkl ExtraBold" panose="02000000000000000000" pitchFamily="2" charset="0"/>
              </a:rPr>
              <a:t>In our core subjects, we are learning about…</a:t>
            </a:r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C59A0EBE-0E0D-4D5E-A2DC-BF4AC7BA49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90295"/>
              </p:ext>
            </p:extLst>
          </p:nvPr>
        </p:nvGraphicFramePr>
        <p:xfrm>
          <a:off x="788920" y="2142262"/>
          <a:ext cx="5499918" cy="25004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08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90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9933"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Twinkl Light" panose="02000000000000000000" pitchFamily="2" charset="0"/>
                        </a:rPr>
                        <a:t>Subject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1" dirty="0">
                          <a:latin typeface="Twinkl Light" panose="02000000000000000000" pitchFamily="2" charset="0"/>
                        </a:rPr>
                        <a:t>Focus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570">
                <a:tc>
                  <a:txBody>
                    <a:bodyPr/>
                    <a:lstStyle/>
                    <a:p>
                      <a:r>
                        <a:rPr lang="en-GB" sz="105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dirty="0">
                          <a:latin typeface="Twinkl Light" panose="02000000000000000000" pitchFamily="2" charset="0"/>
                        </a:rPr>
                        <a:t>During our literacy lessons this half term we will be creating our own:</a:t>
                      </a:r>
                    </a:p>
                    <a:p>
                      <a:endParaRPr lang="en-GB" sz="1050" b="0" dirty="0">
                        <a:latin typeface="Twinkl Light" panose="02000000000000000000" pitchFamily="2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>
                          <a:latin typeface="Twinkl Light" panose="02000000000000000000" pitchFamily="2" charset="0"/>
                        </a:rPr>
                        <a:t>Setting description- down the pit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>
                          <a:latin typeface="Twinkl Light" panose="02000000000000000000" pitchFamily="2" charset="0"/>
                        </a:rPr>
                        <a:t> Recount- linked to our trip to the national coal mining museum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4207">
                <a:tc>
                  <a:txBody>
                    <a:bodyPr/>
                    <a:lstStyle/>
                    <a:p>
                      <a:r>
                        <a:rPr lang="en-GB" sz="105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Maths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50" b="0" dirty="0">
                          <a:latin typeface="Twinkl Light" panose="02000000000000000000" pitchFamily="2" charset="0"/>
                        </a:rPr>
                        <a:t>During our numeracy lessons this half term we will cover:</a:t>
                      </a:r>
                    </a:p>
                    <a:p>
                      <a:endParaRPr lang="en-GB" sz="1050" b="0" dirty="0">
                        <a:latin typeface="Twinkl Light" panose="02000000000000000000" pitchFamily="2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>
                          <a:latin typeface="Twinkl Light" panose="02000000000000000000" pitchFamily="2" charset="0"/>
                        </a:rPr>
                        <a:t>Length &amp; height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>
                          <a:latin typeface="Twinkl Light" panose="02000000000000000000" pitchFamily="2" charset="0"/>
                        </a:rPr>
                        <a:t>Mass, capacity &amp; temperature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>
                          <a:latin typeface="Twinkl Light" panose="02000000000000000000" pitchFamily="2" charset="0"/>
                        </a:rPr>
                        <a:t>Fractions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50" b="0" dirty="0">
                        <a:latin typeface="Twinkl Light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3558">
                <a:tc>
                  <a:txBody>
                    <a:bodyPr/>
                    <a:lstStyle/>
                    <a:p>
                      <a:r>
                        <a:rPr lang="en-GB" sz="1050" b="1" dirty="0">
                          <a:solidFill>
                            <a:srgbClr val="FF0000"/>
                          </a:solidFill>
                          <a:latin typeface="Twinkl Light" panose="02000000000000000000" pitchFamily="2" charset="0"/>
                        </a:rPr>
                        <a:t>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>
                          <a:latin typeface="Twinkl Light" panose="02000000000000000000" pitchFamily="2" charset="0"/>
                        </a:rPr>
                        <a:t>Plants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35934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16632" y="107504"/>
            <a:ext cx="6552728" cy="8856984"/>
          </a:xfrm>
          <a:prstGeom prst="rect">
            <a:avLst/>
          </a:prstGeom>
          <a:ln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661" y="827584"/>
            <a:ext cx="5786177" cy="748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618208" y="569495"/>
            <a:ext cx="5472608" cy="1261490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" t="4193" r="11669" b="7357"/>
          <a:stretch/>
        </p:blipFill>
        <p:spPr bwMode="auto">
          <a:xfrm>
            <a:off x="692697" y="712448"/>
            <a:ext cx="421402" cy="581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236731" y="555328"/>
            <a:ext cx="4753224" cy="43088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200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winkl Light" panose="02000000000000000000" pitchFamily="2" charset="0"/>
              </a:rPr>
              <a:t>Y2 Maple Class Summer 1 Homework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28910" y="853129"/>
            <a:ext cx="52672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inkl Light" panose="02000000000000000000" pitchFamily="2" charset="0"/>
              </a:rPr>
              <a:t>Here are a few helpful ideas for the half termly homework project. These are only here as a suggestion, please feel free to get creative and do something that’s not already mentioned!</a:t>
            </a:r>
          </a:p>
        </p:txBody>
      </p:sp>
      <p:sp>
        <p:nvSpPr>
          <p:cNvPr id="10" name="Cloud Callout 9"/>
          <p:cNvSpPr/>
          <p:nvPr/>
        </p:nvSpPr>
        <p:spPr>
          <a:xfrm>
            <a:off x="3645023" y="5096008"/>
            <a:ext cx="3024337" cy="3292416"/>
          </a:xfrm>
          <a:prstGeom prst="cloudCallout">
            <a:avLst>
              <a:gd name="adj1" fmla="val -38653"/>
              <a:gd name="adj2" fmla="val -5505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3129735" y="4173259"/>
            <a:ext cx="3049477" cy="648072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170251" y="4234037"/>
            <a:ext cx="2930609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winkl Light" panose="02000000000000000000" pitchFamily="2" charset="0"/>
              </a:rPr>
              <a:t>Homework Ideas</a:t>
            </a:r>
          </a:p>
        </p:txBody>
      </p:sp>
      <p:sp>
        <p:nvSpPr>
          <p:cNvPr id="17" name="Cloud Callout 16"/>
          <p:cNvSpPr/>
          <p:nvPr/>
        </p:nvSpPr>
        <p:spPr>
          <a:xfrm rot="20851932" flipH="1">
            <a:off x="1448791" y="1595373"/>
            <a:ext cx="4802927" cy="2375473"/>
          </a:xfrm>
          <a:prstGeom prst="cloudCallou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loud Callout 18"/>
          <p:cNvSpPr/>
          <p:nvPr/>
        </p:nvSpPr>
        <p:spPr>
          <a:xfrm flipH="1" flipV="1">
            <a:off x="188639" y="4162994"/>
            <a:ext cx="2903259" cy="1803040"/>
          </a:xfrm>
          <a:prstGeom prst="cloudCallout">
            <a:avLst>
              <a:gd name="adj1" fmla="val -64182"/>
              <a:gd name="adj2" fmla="val 7916"/>
            </a:avLst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364001" y="1871096"/>
            <a:ext cx="368087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Twinkl Light" panose="02000000000000000000" pitchFamily="2" charset="0"/>
              </a:rPr>
              <a:t>History- Going Underground!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Design or make a  pit head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Shoebox deign of down the mine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Diary of a miner</a:t>
            </a:r>
          </a:p>
          <a:p>
            <a:endParaRPr lang="en-GB" sz="1200" dirty="0">
              <a:latin typeface="Twinkl Light" panose="02000000000000000000" pitchFamily="2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04439" y="5374765"/>
            <a:ext cx="27784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Twinkl Light" panose="02000000000000000000" pitchFamily="2" charset="0"/>
              </a:rPr>
              <a:t>     </a:t>
            </a:r>
            <a:r>
              <a:rPr lang="en-GB" sz="1400" b="1" u="sng" dirty="0">
                <a:latin typeface="Twinkl Light" panose="02000000000000000000" pitchFamily="2" charset="0"/>
              </a:rPr>
              <a:t> Art</a:t>
            </a:r>
          </a:p>
          <a:p>
            <a:r>
              <a:rPr lang="en-GB" sz="1400" dirty="0">
                <a:latin typeface="Twinkl Light" panose="02000000000000000000" pitchFamily="2" charset="0"/>
              </a:rPr>
              <a:t>    Take inspiration from our artist Alexander Calder and make a mobile sculpture!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17828" y="4313042"/>
            <a:ext cx="263840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>
                <a:latin typeface="Twinkl Light" panose="02000000000000000000" pitchFamily="2" charset="0"/>
              </a:rPr>
              <a:t>Science</a:t>
            </a:r>
          </a:p>
          <a:p>
            <a:pPr algn="ctr"/>
            <a:endParaRPr lang="en-GB" sz="1400" b="1" u="sng" dirty="0">
              <a:latin typeface="Twinkl Light" panose="02000000000000000000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  Plant your own seeds and document their growth.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400" dirty="0">
                <a:latin typeface="Twinkl Light" panose="02000000000000000000" pitchFamily="2" charset="0"/>
              </a:rPr>
              <a:t>Make a presentation all about plants</a:t>
            </a:r>
          </a:p>
          <a:p>
            <a:pPr algn="ctr"/>
            <a:endParaRPr lang="en-GB" sz="1200" b="1" u="sng" dirty="0">
              <a:latin typeface="Twinkl Light" panose="02000000000000000000" pitchFamily="2" charset="0"/>
            </a:endParaRPr>
          </a:p>
          <a:p>
            <a:endParaRPr lang="en-GB" sz="1200" dirty="0">
              <a:latin typeface="Twinkl Light" panose="020000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7A2C1D1-74F3-485A-A33A-2CCCF890B8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028" y="1880370"/>
            <a:ext cx="1528405" cy="19436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0B8F397-DB4D-4C3F-8EF3-AF448A64013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379215">
            <a:off x="4483729" y="2729184"/>
            <a:ext cx="1988047" cy="9428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2" descr="Pit Head, Barnsley (2) | Barnsley Main colliery closed in 19… | Flickr">
            <a:extLst>
              <a:ext uri="{FF2B5EF4-FFF2-40B4-BE49-F238E27FC236}">
                <a16:creationId xmlns:a16="http://schemas.microsoft.com/office/drawing/2014/main" id="{6CA0F5F7-7864-4F03-BF4A-946E58782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555" y="3056860"/>
            <a:ext cx="2144206" cy="11767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179A994-2E81-4B2B-8671-FB75C870049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9992" y="5739223"/>
            <a:ext cx="2717957" cy="11872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Hanoverprimary on Twitter: &quot;Having learned about Alexander Calder, children  in Reception and Year 1 made mobiles this week using balance, bold shapes  and primary colours. Isn't this one beautiful? #islingtonschools #art # calder #">
            <a:extLst>
              <a:ext uri="{FF2B5EF4-FFF2-40B4-BE49-F238E27FC236}">
                <a16:creationId xmlns:a16="http://schemas.microsoft.com/office/drawing/2014/main" id="{CC51E6A5-5720-411D-8DFF-6375D81DF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7922" y="6355396"/>
            <a:ext cx="1913614" cy="19136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lexander Calder Teaching Resources and Lesson Plans - Kids Art Projects 101">
            <a:extLst>
              <a:ext uri="{FF2B5EF4-FFF2-40B4-BE49-F238E27FC236}">
                <a16:creationId xmlns:a16="http://schemas.microsoft.com/office/drawing/2014/main" id="{E3A612DE-45C4-4BF2-B415-9688CFA56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334" y="7011224"/>
            <a:ext cx="1738129" cy="12575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5117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1145</TotalTime>
  <Words>245</Words>
  <Application>Microsoft Office PowerPoint</Application>
  <PresentationFormat>On-screen Show (4:3)</PresentationFormat>
  <Paragraphs>48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Twinkl ExtraBold</vt:lpstr>
      <vt:lpstr>Twinkl Light</vt:lpstr>
      <vt:lpstr>Office Theme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S.Leach</dc:creator>
  <cp:lastModifiedBy>Stef Leach</cp:lastModifiedBy>
  <cp:revision>26</cp:revision>
  <cp:lastPrinted>2024-03-20T22:39:31Z</cp:lastPrinted>
  <dcterms:created xsi:type="dcterms:W3CDTF">2022-08-31T19:45:46Z</dcterms:created>
  <dcterms:modified xsi:type="dcterms:W3CDTF">2024-03-20T22:41:52Z</dcterms:modified>
</cp:coreProperties>
</file>