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70" r:id="rId6"/>
    <p:sldId id="260" r:id="rId7"/>
    <p:sldId id="262" r:id="rId8"/>
    <p:sldId id="261" r:id="rId9"/>
    <p:sldId id="272" r:id="rId10"/>
    <p:sldId id="273" r:id="rId11"/>
    <p:sldId id="263" r:id="rId12"/>
    <p:sldId id="268" r:id="rId13"/>
    <p:sldId id="267" r:id="rId14"/>
    <p:sldId id="264" r:id="rId15"/>
    <p:sldId id="271" r:id="rId16"/>
    <p:sldId id="266" r:id="rId17"/>
    <p:sldId id="265"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CC33"/>
    <a:srgbClr val="CC6600"/>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219" autoAdjust="0"/>
    <p:restoredTop sz="94660"/>
  </p:normalViewPr>
  <p:slideViewPr>
    <p:cSldViewPr snapToGrid="0">
      <p:cViewPr varScale="1">
        <p:scale>
          <a:sx n="86" d="100"/>
          <a:sy n="86" d="100"/>
        </p:scale>
        <p:origin x="32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EC9E6A2-C026-47BA-9234-7386357DF573}" type="datetimeFigureOut">
              <a:rPr lang="en-GB" smtClean="0"/>
              <a:t>09/09/2024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8C349F1-0E78-49F1-92EB-62A87B97739A}" type="slidenum">
              <a:rPr lang="en-GB" smtClean="0"/>
              <a:t>‹#›</a:t>
            </a:fld>
            <a:endParaRPr lang="en-GB"/>
          </a:p>
        </p:txBody>
      </p:sp>
    </p:spTree>
    <p:extLst>
      <p:ext uri="{BB962C8B-B14F-4D97-AF65-F5344CB8AC3E}">
        <p14:creationId xmlns:p14="http://schemas.microsoft.com/office/powerpoint/2010/main" val="9670586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EC9E6A2-C026-47BA-9234-7386357DF573}" type="datetimeFigureOut">
              <a:rPr lang="en-GB" smtClean="0"/>
              <a:t>09/09/2024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8C349F1-0E78-49F1-92EB-62A87B97739A}" type="slidenum">
              <a:rPr lang="en-GB" smtClean="0"/>
              <a:t>‹#›</a:t>
            </a:fld>
            <a:endParaRPr lang="en-GB"/>
          </a:p>
        </p:txBody>
      </p:sp>
    </p:spTree>
    <p:extLst>
      <p:ext uri="{BB962C8B-B14F-4D97-AF65-F5344CB8AC3E}">
        <p14:creationId xmlns:p14="http://schemas.microsoft.com/office/powerpoint/2010/main" val="10274819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EC9E6A2-C026-47BA-9234-7386357DF573}" type="datetimeFigureOut">
              <a:rPr lang="en-GB" smtClean="0"/>
              <a:t>09/09/2024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8C349F1-0E78-49F1-92EB-62A87B97739A}" type="slidenum">
              <a:rPr lang="en-GB" smtClean="0"/>
              <a:t>‹#›</a:t>
            </a:fld>
            <a:endParaRPr lang="en-GB"/>
          </a:p>
        </p:txBody>
      </p:sp>
    </p:spTree>
    <p:extLst>
      <p:ext uri="{BB962C8B-B14F-4D97-AF65-F5344CB8AC3E}">
        <p14:creationId xmlns:p14="http://schemas.microsoft.com/office/powerpoint/2010/main" val="37404996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EC9E6A2-C026-47BA-9234-7386357DF573}" type="datetimeFigureOut">
              <a:rPr lang="en-GB" smtClean="0"/>
              <a:t>09/09/2024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8C349F1-0E78-49F1-92EB-62A87B97739A}" type="slidenum">
              <a:rPr lang="en-GB" smtClean="0"/>
              <a:t>‹#›</a:t>
            </a:fld>
            <a:endParaRPr lang="en-GB"/>
          </a:p>
        </p:txBody>
      </p:sp>
    </p:spTree>
    <p:extLst>
      <p:ext uri="{BB962C8B-B14F-4D97-AF65-F5344CB8AC3E}">
        <p14:creationId xmlns:p14="http://schemas.microsoft.com/office/powerpoint/2010/main" val="11165212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EC9E6A2-C026-47BA-9234-7386357DF573}" type="datetimeFigureOut">
              <a:rPr lang="en-GB" smtClean="0"/>
              <a:t>09/09/2024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8C349F1-0E78-49F1-92EB-62A87B97739A}" type="slidenum">
              <a:rPr lang="en-GB" smtClean="0"/>
              <a:t>‹#›</a:t>
            </a:fld>
            <a:endParaRPr lang="en-GB"/>
          </a:p>
        </p:txBody>
      </p:sp>
    </p:spTree>
    <p:extLst>
      <p:ext uri="{BB962C8B-B14F-4D97-AF65-F5344CB8AC3E}">
        <p14:creationId xmlns:p14="http://schemas.microsoft.com/office/powerpoint/2010/main" val="42273444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EC9E6A2-C026-47BA-9234-7386357DF573}" type="datetimeFigureOut">
              <a:rPr lang="en-GB" smtClean="0"/>
              <a:t>09/09/2024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8C349F1-0E78-49F1-92EB-62A87B97739A}" type="slidenum">
              <a:rPr lang="en-GB" smtClean="0"/>
              <a:t>‹#›</a:t>
            </a:fld>
            <a:endParaRPr lang="en-GB"/>
          </a:p>
        </p:txBody>
      </p:sp>
    </p:spTree>
    <p:extLst>
      <p:ext uri="{BB962C8B-B14F-4D97-AF65-F5344CB8AC3E}">
        <p14:creationId xmlns:p14="http://schemas.microsoft.com/office/powerpoint/2010/main" val="33060696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C9E6A2-C026-47BA-9234-7386357DF573}" type="datetimeFigureOut">
              <a:rPr lang="en-GB" smtClean="0"/>
              <a:t>09/09/2024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8C349F1-0E78-49F1-92EB-62A87B97739A}" type="slidenum">
              <a:rPr lang="en-GB" smtClean="0"/>
              <a:t>‹#›</a:t>
            </a:fld>
            <a:endParaRPr lang="en-GB"/>
          </a:p>
        </p:txBody>
      </p:sp>
    </p:spTree>
    <p:extLst>
      <p:ext uri="{BB962C8B-B14F-4D97-AF65-F5344CB8AC3E}">
        <p14:creationId xmlns:p14="http://schemas.microsoft.com/office/powerpoint/2010/main" val="36533565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EC9E6A2-C026-47BA-9234-7386357DF573}" type="datetimeFigureOut">
              <a:rPr lang="en-GB" smtClean="0"/>
              <a:t>09/09/2024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8C349F1-0E78-49F1-92EB-62A87B97739A}" type="slidenum">
              <a:rPr lang="en-GB" smtClean="0"/>
              <a:t>‹#›</a:t>
            </a:fld>
            <a:endParaRPr lang="en-GB"/>
          </a:p>
        </p:txBody>
      </p:sp>
    </p:spTree>
    <p:extLst>
      <p:ext uri="{BB962C8B-B14F-4D97-AF65-F5344CB8AC3E}">
        <p14:creationId xmlns:p14="http://schemas.microsoft.com/office/powerpoint/2010/main" val="14371939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EC9E6A2-C026-47BA-9234-7386357DF573}" type="datetimeFigureOut">
              <a:rPr lang="en-GB" smtClean="0"/>
              <a:t>09/09/2024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8C349F1-0E78-49F1-92EB-62A87B97739A}" type="slidenum">
              <a:rPr lang="en-GB" smtClean="0"/>
              <a:t>‹#›</a:t>
            </a:fld>
            <a:endParaRPr lang="en-GB"/>
          </a:p>
        </p:txBody>
      </p:sp>
    </p:spTree>
    <p:extLst>
      <p:ext uri="{BB962C8B-B14F-4D97-AF65-F5344CB8AC3E}">
        <p14:creationId xmlns:p14="http://schemas.microsoft.com/office/powerpoint/2010/main" val="23027047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EC9E6A2-C026-47BA-9234-7386357DF573}" type="datetimeFigureOut">
              <a:rPr lang="en-GB" smtClean="0"/>
              <a:t>09/09/2024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8C349F1-0E78-49F1-92EB-62A87B97739A}" type="slidenum">
              <a:rPr lang="en-GB" smtClean="0"/>
              <a:t>‹#›</a:t>
            </a:fld>
            <a:endParaRPr lang="en-GB"/>
          </a:p>
        </p:txBody>
      </p:sp>
    </p:spTree>
    <p:extLst>
      <p:ext uri="{BB962C8B-B14F-4D97-AF65-F5344CB8AC3E}">
        <p14:creationId xmlns:p14="http://schemas.microsoft.com/office/powerpoint/2010/main" val="4157313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EC9E6A2-C026-47BA-9234-7386357DF573}" type="datetimeFigureOut">
              <a:rPr lang="en-GB" smtClean="0"/>
              <a:t>09/09/2024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8C349F1-0E78-49F1-92EB-62A87B97739A}"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40163963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EC9E6A2-C026-47BA-9234-7386357DF573}" type="datetimeFigureOut">
              <a:rPr lang="en-GB" smtClean="0"/>
              <a:t>09/09/2024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8C349F1-0E78-49F1-92EB-62A87B97739A}" type="slidenum">
              <a:rPr lang="en-GB" smtClean="0"/>
              <a:t>‹#›</a:t>
            </a:fld>
            <a:endParaRPr lang="en-GB"/>
          </a:p>
        </p:txBody>
      </p:sp>
    </p:spTree>
    <p:extLst>
      <p:ext uri="{BB962C8B-B14F-4D97-AF65-F5344CB8AC3E}">
        <p14:creationId xmlns:p14="http://schemas.microsoft.com/office/powerpoint/2010/main" val="42373807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EC9E6A2-C026-47BA-9234-7386357DF573}" type="datetimeFigureOut">
              <a:rPr lang="en-GB" smtClean="0"/>
              <a:t>09/09/2024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8C349F1-0E78-49F1-92EB-62A87B97739A}"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7998039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EC9E6A2-C026-47BA-9234-7386357DF573}" type="datetimeFigureOut">
              <a:rPr lang="en-GB" smtClean="0"/>
              <a:t>09/09/2024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8C349F1-0E78-49F1-92EB-62A87B97739A}" type="slidenum">
              <a:rPr lang="en-GB" smtClean="0"/>
              <a:t>‹#›</a:t>
            </a:fld>
            <a:endParaRPr lang="en-GB"/>
          </a:p>
        </p:txBody>
      </p:sp>
    </p:spTree>
    <p:extLst>
      <p:ext uri="{BB962C8B-B14F-4D97-AF65-F5344CB8AC3E}">
        <p14:creationId xmlns:p14="http://schemas.microsoft.com/office/powerpoint/2010/main" val="39547891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EC9E6A2-C026-47BA-9234-7386357DF573}" type="datetimeFigureOut">
              <a:rPr lang="en-GB" smtClean="0"/>
              <a:t>09/09/2024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8C349F1-0E78-49F1-92EB-62A87B97739A}" type="slidenum">
              <a:rPr lang="en-GB" smtClean="0"/>
              <a:t>‹#›</a:t>
            </a:fld>
            <a:endParaRPr lang="en-GB"/>
          </a:p>
        </p:txBody>
      </p:sp>
    </p:spTree>
    <p:extLst>
      <p:ext uri="{BB962C8B-B14F-4D97-AF65-F5344CB8AC3E}">
        <p14:creationId xmlns:p14="http://schemas.microsoft.com/office/powerpoint/2010/main" val="428853430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EC9E6A2-C026-47BA-9234-7386357DF573}" type="datetimeFigureOut">
              <a:rPr lang="en-GB" smtClean="0"/>
              <a:t>09/09/2024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8C349F1-0E78-49F1-92EB-62A87B97739A}" type="slidenum">
              <a:rPr lang="en-GB" smtClean="0"/>
              <a:t>‹#›</a:t>
            </a:fld>
            <a:endParaRPr lang="en-GB"/>
          </a:p>
        </p:txBody>
      </p:sp>
    </p:spTree>
    <p:extLst>
      <p:ext uri="{BB962C8B-B14F-4D97-AF65-F5344CB8AC3E}">
        <p14:creationId xmlns:p14="http://schemas.microsoft.com/office/powerpoint/2010/main" val="30063248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EC9E6A2-C026-47BA-9234-7386357DF573}" type="datetimeFigureOut">
              <a:rPr lang="en-GB" smtClean="0"/>
              <a:t>09/09/2024</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A8C349F1-0E78-49F1-92EB-62A87B97739A}" type="slidenum">
              <a:rPr lang="en-GB" smtClean="0"/>
              <a:t>‹#›</a:t>
            </a:fld>
            <a:endParaRPr lang="en-GB"/>
          </a:p>
        </p:txBody>
      </p:sp>
    </p:spTree>
    <p:extLst>
      <p:ext uri="{BB962C8B-B14F-4D97-AF65-F5344CB8AC3E}">
        <p14:creationId xmlns:p14="http://schemas.microsoft.com/office/powerpoint/2010/main" val="139066174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D8533F-4642-4DEB-8A49-DFBAE9BF0CF5}"/>
              </a:ext>
            </a:extLst>
          </p:cNvPr>
          <p:cNvSpPr>
            <a:spLocks noGrp="1"/>
          </p:cNvSpPr>
          <p:nvPr>
            <p:ph type="ctrTitle"/>
          </p:nvPr>
        </p:nvSpPr>
        <p:spPr/>
        <p:txBody>
          <a:bodyPr/>
          <a:lstStyle/>
          <a:p>
            <a:r>
              <a:rPr lang="en-GB" dirty="0"/>
              <a:t>Welcome to Holly class</a:t>
            </a:r>
          </a:p>
        </p:txBody>
      </p:sp>
      <p:sp>
        <p:nvSpPr>
          <p:cNvPr id="3" name="Subtitle 2">
            <a:extLst>
              <a:ext uri="{FF2B5EF4-FFF2-40B4-BE49-F238E27FC236}">
                <a16:creationId xmlns:a16="http://schemas.microsoft.com/office/drawing/2014/main" id="{93ADB82C-2EF7-44D3-B765-B6B76CED7780}"/>
              </a:ext>
            </a:extLst>
          </p:cNvPr>
          <p:cNvSpPr>
            <a:spLocks noGrp="1"/>
          </p:cNvSpPr>
          <p:nvPr>
            <p:ph type="subTitle" idx="1"/>
          </p:nvPr>
        </p:nvSpPr>
        <p:spPr/>
        <p:txBody>
          <a:bodyPr/>
          <a:lstStyle/>
          <a:p>
            <a:r>
              <a:rPr lang="en-GB" dirty="0"/>
              <a:t>2024/25 – Miss Dawson</a:t>
            </a:r>
          </a:p>
        </p:txBody>
      </p:sp>
      <p:pic>
        <p:nvPicPr>
          <p:cNvPr id="4" name="Picture 3">
            <a:extLst>
              <a:ext uri="{FF2B5EF4-FFF2-40B4-BE49-F238E27FC236}">
                <a16:creationId xmlns:a16="http://schemas.microsoft.com/office/drawing/2014/main" id="{EF7DE9C8-BCBE-488B-9591-9F2BA139694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 y="190038"/>
            <a:ext cx="2208903" cy="2235200"/>
          </a:xfrm>
          <a:prstGeom prst="rect">
            <a:avLst/>
          </a:prstGeom>
        </p:spPr>
      </p:pic>
    </p:spTree>
    <p:extLst>
      <p:ext uri="{BB962C8B-B14F-4D97-AF65-F5344CB8AC3E}">
        <p14:creationId xmlns:p14="http://schemas.microsoft.com/office/powerpoint/2010/main" val="35099040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60D837-E846-414C-B5CA-EF4EE9EE1BA9}"/>
              </a:ext>
            </a:extLst>
          </p:cNvPr>
          <p:cNvSpPr>
            <a:spLocks noGrp="1"/>
          </p:cNvSpPr>
          <p:nvPr>
            <p:ph type="title"/>
          </p:nvPr>
        </p:nvSpPr>
        <p:spPr>
          <a:xfrm>
            <a:off x="384371" y="227860"/>
            <a:ext cx="8596668" cy="1320800"/>
          </a:xfrm>
        </p:spPr>
        <p:txBody>
          <a:bodyPr/>
          <a:lstStyle/>
          <a:p>
            <a:r>
              <a:rPr lang="en-GB" dirty="0"/>
              <a:t>Year 3 staff</a:t>
            </a:r>
          </a:p>
        </p:txBody>
      </p:sp>
      <p:sp>
        <p:nvSpPr>
          <p:cNvPr id="3" name="Content Placeholder 2">
            <a:extLst>
              <a:ext uri="{FF2B5EF4-FFF2-40B4-BE49-F238E27FC236}">
                <a16:creationId xmlns:a16="http://schemas.microsoft.com/office/drawing/2014/main" id="{B4B1A539-0F53-4AAD-91E4-D45F54954BA3}"/>
              </a:ext>
            </a:extLst>
          </p:cNvPr>
          <p:cNvSpPr>
            <a:spLocks noGrp="1"/>
          </p:cNvSpPr>
          <p:nvPr>
            <p:ph idx="1"/>
          </p:nvPr>
        </p:nvSpPr>
        <p:spPr>
          <a:xfrm>
            <a:off x="384371" y="1046828"/>
            <a:ext cx="8596668" cy="3880773"/>
          </a:xfrm>
        </p:spPr>
        <p:txBody>
          <a:bodyPr>
            <a:normAutofit/>
          </a:bodyPr>
          <a:lstStyle/>
          <a:p>
            <a:r>
              <a:rPr lang="en-GB" sz="2000" dirty="0"/>
              <a:t>Miss Dawson – Teacher </a:t>
            </a:r>
          </a:p>
          <a:p>
            <a:r>
              <a:rPr lang="en-GB" sz="2000" dirty="0"/>
              <a:t>Mrs Hughes – Teaching Assistant </a:t>
            </a:r>
          </a:p>
          <a:p>
            <a:r>
              <a:rPr lang="en-GB" sz="2000" dirty="0"/>
              <a:t>Mrs Jones – Teaching Assistant (mornings)</a:t>
            </a:r>
          </a:p>
          <a:p>
            <a:r>
              <a:rPr lang="en-GB" sz="2000" dirty="0"/>
              <a:t>Mrs Milburn – Teaching Assistant (afternoons)</a:t>
            </a:r>
          </a:p>
          <a:p>
            <a:r>
              <a:rPr lang="en-GB" sz="2000" dirty="0">
                <a:solidFill>
                  <a:schemeClr val="accent1"/>
                </a:solidFill>
              </a:rPr>
              <a:t>Mrs Hughes – PSHE (Thursday afternoons)</a:t>
            </a:r>
          </a:p>
          <a:p>
            <a:r>
              <a:rPr lang="en-GB" sz="2000" dirty="0">
                <a:solidFill>
                  <a:schemeClr val="accent1"/>
                </a:solidFill>
              </a:rPr>
              <a:t>Mrs Greaves – RE (Thursday afternoons)</a:t>
            </a:r>
          </a:p>
        </p:txBody>
      </p:sp>
      <p:pic>
        <p:nvPicPr>
          <p:cNvPr id="4" name="Picture 3">
            <a:extLst>
              <a:ext uri="{FF2B5EF4-FFF2-40B4-BE49-F238E27FC236}">
                <a16:creationId xmlns:a16="http://schemas.microsoft.com/office/drawing/2014/main" id="{DF395DF9-C100-41A0-A911-1EE44F649AEE}"/>
              </a:ext>
            </a:extLst>
          </p:cNvPr>
          <p:cNvPicPr>
            <a:picLocks noChangeAspect="1"/>
          </p:cNvPicPr>
          <p:nvPr/>
        </p:nvPicPr>
        <p:blipFill>
          <a:blip r:embed="rId2"/>
          <a:stretch>
            <a:fillRect/>
          </a:stretch>
        </p:blipFill>
        <p:spPr>
          <a:xfrm>
            <a:off x="481403" y="3728355"/>
            <a:ext cx="1850571" cy="2775856"/>
          </a:xfrm>
          <a:prstGeom prst="rect">
            <a:avLst/>
          </a:prstGeom>
        </p:spPr>
      </p:pic>
      <p:pic>
        <p:nvPicPr>
          <p:cNvPr id="5" name="Picture 4">
            <a:extLst>
              <a:ext uri="{FF2B5EF4-FFF2-40B4-BE49-F238E27FC236}">
                <a16:creationId xmlns:a16="http://schemas.microsoft.com/office/drawing/2014/main" id="{0C9676C8-01AC-4A06-8923-2C81777D3644}"/>
              </a:ext>
            </a:extLst>
          </p:cNvPr>
          <p:cNvPicPr>
            <a:picLocks noChangeAspect="1"/>
          </p:cNvPicPr>
          <p:nvPr/>
        </p:nvPicPr>
        <p:blipFill>
          <a:blip r:embed="rId3"/>
          <a:stretch>
            <a:fillRect/>
          </a:stretch>
        </p:blipFill>
        <p:spPr>
          <a:xfrm>
            <a:off x="8589102" y="3728355"/>
            <a:ext cx="1854490" cy="2775855"/>
          </a:xfrm>
          <a:prstGeom prst="rect">
            <a:avLst/>
          </a:prstGeom>
        </p:spPr>
      </p:pic>
      <p:pic>
        <p:nvPicPr>
          <p:cNvPr id="8" name="Picture 7">
            <a:extLst>
              <a:ext uri="{FF2B5EF4-FFF2-40B4-BE49-F238E27FC236}">
                <a16:creationId xmlns:a16="http://schemas.microsoft.com/office/drawing/2014/main" id="{8590378C-07B8-4BDC-947F-CADBA8A4DDDA}"/>
              </a:ext>
            </a:extLst>
          </p:cNvPr>
          <p:cNvPicPr>
            <a:picLocks noChangeAspect="1"/>
          </p:cNvPicPr>
          <p:nvPr/>
        </p:nvPicPr>
        <p:blipFill>
          <a:blip r:embed="rId4"/>
          <a:stretch>
            <a:fillRect/>
          </a:stretch>
        </p:blipFill>
        <p:spPr>
          <a:xfrm>
            <a:off x="2440604" y="3728355"/>
            <a:ext cx="1871540" cy="2775856"/>
          </a:xfrm>
          <a:prstGeom prst="rect">
            <a:avLst/>
          </a:prstGeom>
        </p:spPr>
      </p:pic>
      <p:pic>
        <p:nvPicPr>
          <p:cNvPr id="9" name="Picture 8">
            <a:extLst>
              <a:ext uri="{FF2B5EF4-FFF2-40B4-BE49-F238E27FC236}">
                <a16:creationId xmlns:a16="http://schemas.microsoft.com/office/drawing/2014/main" id="{687F11FF-3B4E-4CA3-B5BE-A4B7419C6FE8}"/>
              </a:ext>
            </a:extLst>
          </p:cNvPr>
          <p:cNvPicPr>
            <a:picLocks noChangeAspect="1"/>
          </p:cNvPicPr>
          <p:nvPr/>
        </p:nvPicPr>
        <p:blipFill>
          <a:blip r:embed="rId5"/>
          <a:stretch>
            <a:fillRect/>
          </a:stretch>
        </p:blipFill>
        <p:spPr>
          <a:xfrm>
            <a:off x="4420774" y="3728355"/>
            <a:ext cx="1858379" cy="2775855"/>
          </a:xfrm>
          <a:prstGeom prst="rect">
            <a:avLst/>
          </a:prstGeom>
        </p:spPr>
      </p:pic>
      <p:pic>
        <p:nvPicPr>
          <p:cNvPr id="10" name="Picture 9">
            <a:extLst>
              <a:ext uri="{FF2B5EF4-FFF2-40B4-BE49-F238E27FC236}">
                <a16:creationId xmlns:a16="http://schemas.microsoft.com/office/drawing/2014/main" id="{9D35C53E-C3F5-495B-8D4A-E0F3163918A6}"/>
              </a:ext>
            </a:extLst>
          </p:cNvPr>
          <p:cNvPicPr>
            <a:picLocks noChangeAspect="1"/>
          </p:cNvPicPr>
          <p:nvPr/>
        </p:nvPicPr>
        <p:blipFill>
          <a:blip r:embed="rId6"/>
          <a:stretch>
            <a:fillRect/>
          </a:stretch>
        </p:blipFill>
        <p:spPr>
          <a:xfrm>
            <a:off x="6387783" y="3728354"/>
            <a:ext cx="2092689" cy="2775856"/>
          </a:xfrm>
          <a:prstGeom prst="rect">
            <a:avLst/>
          </a:prstGeom>
        </p:spPr>
      </p:pic>
    </p:spTree>
    <p:extLst>
      <p:ext uri="{BB962C8B-B14F-4D97-AF65-F5344CB8AC3E}">
        <p14:creationId xmlns:p14="http://schemas.microsoft.com/office/powerpoint/2010/main" val="23993919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F8EEE1-921A-49D8-AC3B-2B6FE58B9C5C}"/>
              </a:ext>
            </a:extLst>
          </p:cNvPr>
          <p:cNvSpPr>
            <a:spLocks noGrp="1"/>
          </p:cNvSpPr>
          <p:nvPr>
            <p:ph type="title"/>
          </p:nvPr>
        </p:nvSpPr>
        <p:spPr/>
        <p:txBody>
          <a:bodyPr/>
          <a:lstStyle/>
          <a:p>
            <a:r>
              <a:rPr lang="en-GB" dirty="0"/>
              <a:t>Themes</a:t>
            </a:r>
          </a:p>
        </p:txBody>
      </p:sp>
      <p:sp>
        <p:nvSpPr>
          <p:cNvPr id="3" name="Content Placeholder 2">
            <a:extLst>
              <a:ext uri="{FF2B5EF4-FFF2-40B4-BE49-F238E27FC236}">
                <a16:creationId xmlns:a16="http://schemas.microsoft.com/office/drawing/2014/main" id="{B0E93D16-2120-4DEF-BBB3-4095AD722EF3}"/>
              </a:ext>
            </a:extLst>
          </p:cNvPr>
          <p:cNvSpPr>
            <a:spLocks noGrp="1"/>
          </p:cNvSpPr>
          <p:nvPr>
            <p:ph idx="1"/>
          </p:nvPr>
        </p:nvSpPr>
        <p:spPr>
          <a:xfrm>
            <a:off x="503163" y="1692503"/>
            <a:ext cx="8596668" cy="3880773"/>
          </a:xfrm>
        </p:spPr>
        <p:txBody>
          <a:bodyPr>
            <a:normAutofit/>
          </a:bodyPr>
          <a:lstStyle/>
          <a:p>
            <a:pPr>
              <a:lnSpc>
                <a:spcPct val="150000"/>
              </a:lnSpc>
            </a:pPr>
            <a:r>
              <a:rPr lang="en-GB" sz="2400" dirty="0"/>
              <a:t>Autumn 1 &amp; 2 – </a:t>
            </a:r>
            <a:r>
              <a:rPr lang="en-GB" sz="2400" dirty="0">
                <a:solidFill>
                  <a:srgbClr val="CC6600"/>
                </a:solidFill>
              </a:rPr>
              <a:t>Stone Age – Iron Age </a:t>
            </a:r>
            <a:r>
              <a:rPr lang="en-GB" sz="2400" dirty="0"/>
              <a:t>(History focus)</a:t>
            </a:r>
          </a:p>
          <a:p>
            <a:pPr>
              <a:lnSpc>
                <a:spcPct val="150000"/>
              </a:lnSpc>
            </a:pPr>
            <a:r>
              <a:rPr lang="en-GB" sz="2400" dirty="0"/>
              <a:t>Spring 1 – </a:t>
            </a:r>
            <a:r>
              <a:rPr lang="en-GB" sz="2400" dirty="0">
                <a:solidFill>
                  <a:srgbClr val="00B0F0"/>
                </a:solidFill>
              </a:rPr>
              <a:t>Water world </a:t>
            </a:r>
            <a:r>
              <a:rPr lang="en-GB" sz="2400" dirty="0"/>
              <a:t>(Geography focus)</a:t>
            </a:r>
          </a:p>
          <a:p>
            <a:pPr>
              <a:lnSpc>
                <a:spcPct val="150000"/>
              </a:lnSpc>
            </a:pPr>
            <a:r>
              <a:rPr lang="en-GB" sz="2400" dirty="0"/>
              <a:t>Spring 2 –</a:t>
            </a:r>
            <a:r>
              <a:rPr lang="en-GB" sz="2400" dirty="0">
                <a:solidFill>
                  <a:srgbClr val="FFC000"/>
                </a:solidFill>
              </a:rPr>
              <a:t> Egyptians </a:t>
            </a:r>
            <a:r>
              <a:rPr lang="en-GB" sz="2400" dirty="0"/>
              <a:t>(History focus)</a:t>
            </a:r>
          </a:p>
          <a:p>
            <a:pPr>
              <a:lnSpc>
                <a:spcPct val="150000"/>
              </a:lnSpc>
            </a:pPr>
            <a:r>
              <a:rPr lang="en-GB" sz="2400" dirty="0"/>
              <a:t>Summer 1 – </a:t>
            </a:r>
            <a:r>
              <a:rPr lang="en-GB" sz="2400" dirty="0">
                <a:solidFill>
                  <a:srgbClr val="33CC33"/>
                </a:solidFill>
              </a:rPr>
              <a:t>The Lake District </a:t>
            </a:r>
            <a:r>
              <a:rPr lang="en-GB" sz="2400" dirty="0"/>
              <a:t>(Geography focus) </a:t>
            </a:r>
          </a:p>
          <a:p>
            <a:pPr>
              <a:lnSpc>
                <a:spcPct val="150000"/>
              </a:lnSpc>
            </a:pPr>
            <a:r>
              <a:rPr lang="en-GB" sz="2400" dirty="0"/>
              <a:t>Summer 2 – </a:t>
            </a:r>
            <a:r>
              <a:rPr lang="en-GB" sz="2400" dirty="0">
                <a:solidFill>
                  <a:srgbClr val="7030A0"/>
                </a:solidFill>
              </a:rPr>
              <a:t>Passage to India </a:t>
            </a:r>
            <a:r>
              <a:rPr lang="en-GB" sz="2400" dirty="0"/>
              <a:t>(Geography focus)</a:t>
            </a:r>
          </a:p>
        </p:txBody>
      </p:sp>
    </p:spTree>
    <p:extLst>
      <p:ext uri="{BB962C8B-B14F-4D97-AF65-F5344CB8AC3E}">
        <p14:creationId xmlns:p14="http://schemas.microsoft.com/office/powerpoint/2010/main" val="16530906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CCF458-2667-45FE-9E76-4EB3AF810818}"/>
              </a:ext>
            </a:extLst>
          </p:cNvPr>
          <p:cNvSpPr>
            <a:spLocks noGrp="1"/>
          </p:cNvSpPr>
          <p:nvPr>
            <p:ph type="title"/>
          </p:nvPr>
        </p:nvSpPr>
        <p:spPr/>
        <p:txBody>
          <a:bodyPr/>
          <a:lstStyle/>
          <a:p>
            <a:r>
              <a:rPr lang="en-GB" dirty="0"/>
              <a:t>PE – Monday &amp; Friday </a:t>
            </a:r>
          </a:p>
        </p:txBody>
      </p:sp>
      <p:sp>
        <p:nvSpPr>
          <p:cNvPr id="3" name="Content Placeholder 2">
            <a:extLst>
              <a:ext uri="{FF2B5EF4-FFF2-40B4-BE49-F238E27FC236}">
                <a16:creationId xmlns:a16="http://schemas.microsoft.com/office/drawing/2014/main" id="{7F2D1914-87F1-4F3F-BD17-82B7288826AE}"/>
              </a:ext>
            </a:extLst>
          </p:cNvPr>
          <p:cNvSpPr>
            <a:spLocks noGrp="1"/>
          </p:cNvSpPr>
          <p:nvPr>
            <p:ph idx="1"/>
          </p:nvPr>
        </p:nvSpPr>
        <p:spPr>
          <a:xfrm>
            <a:off x="506337" y="2000664"/>
            <a:ext cx="9080705" cy="4473819"/>
          </a:xfrm>
        </p:spPr>
        <p:txBody>
          <a:bodyPr>
            <a:normAutofit fontScale="92500" lnSpcReduction="20000"/>
          </a:bodyPr>
          <a:lstStyle/>
          <a:p>
            <a:r>
              <a:rPr lang="en-GB" sz="2400" dirty="0"/>
              <a:t>Children will have 2 PE sessions per week. </a:t>
            </a:r>
            <a:br>
              <a:rPr lang="en-GB" sz="2400" dirty="0"/>
            </a:br>
            <a:endParaRPr lang="en-GB" sz="2400" dirty="0"/>
          </a:p>
          <a:p>
            <a:r>
              <a:rPr lang="en-GB" sz="2400" dirty="0"/>
              <a:t>In Spring 2 – Summer term term Holly class will be taking part in swimming lessons (</a:t>
            </a:r>
            <a:r>
              <a:rPr lang="en-GB" sz="2400" dirty="0" err="1"/>
              <a:t>Dearne</a:t>
            </a:r>
            <a:r>
              <a:rPr lang="en-GB" sz="2400" dirty="0"/>
              <a:t>). Letters will be sent regarding this and the day this will be taking place closer to the date. This will then count as one of their PE sessions. </a:t>
            </a:r>
            <a:br>
              <a:rPr lang="en-GB" sz="2400" dirty="0"/>
            </a:br>
            <a:endParaRPr lang="en-GB" sz="2400" dirty="0"/>
          </a:p>
          <a:p>
            <a:r>
              <a:rPr lang="en-GB" sz="2400" dirty="0"/>
              <a:t>Children must bring their </a:t>
            </a:r>
            <a:r>
              <a:rPr lang="en-GB" sz="2400" dirty="0" err="1"/>
              <a:t>Lacewood</a:t>
            </a:r>
            <a:r>
              <a:rPr lang="en-GB" sz="2400" dirty="0"/>
              <a:t> PE shirt and plain black shorts, leggings or tracksuit bottoms for PE. They will also need trainers and a plain hoodie/ jumper in case PE is outdoors. Children will not be able to participate if they do not have full PE kits.  </a:t>
            </a:r>
            <a:br>
              <a:rPr lang="en-GB" sz="2400" dirty="0"/>
            </a:br>
            <a:endParaRPr lang="en-GB" sz="2400" dirty="0"/>
          </a:p>
          <a:p>
            <a:r>
              <a:rPr lang="en-GB" sz="2400" dirty="0"/>
              <a:t>I would advise children to keep their PE kit at school during the week and take it home to be washed over the weekend as needed. </a:t>
            </a:r>
          </a:p>
        </p:txBody>
      </p:sp>
      <p:pic>
        <p:nvPicPr>
          <p:cNvPr id="4" name="Content Placeholder 3">
            <a:extLst>
              <a:ext uri="{FF2B5EF4-FFF2-40B4-BE49-F238E27FC236}">
                <a16:creationId xmlns:a16="http://schemas.microsoft.com/office/drawing/2014/main" id="{50082A23-5F1D-42F6-8679-25E28BB5CFA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72836" y="383517"/>
            <a:ext cx="2097030" cy="2097030"/>
          </a:xfrm>
          <a:prstGeom prst="rect">
            <a:avLst/>
          </a:prstGeom>
        </p:spPr>
      </p:pic>
    </p:spTree>
    <p:extLst>
      <p:ext uri="{BB962C8B-B14F-4D97-AF65-F5344CB8AC3E}">
        <p14:creationId xmlns:p14="http://schemas.microsoft.com/office/powerpoint/2010/main" val="13097787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B9C0B2-C7F2-48E8-A971-7C71F90B6919}"/>
              </a:ext>
            </a:extLst>
          </p:cNvPr>
          <p:cNvSpPr>
            <a:spLocks noGrp="1"/>
          </p:cNvSpPr>
          <p:nvPr>
            <p:ph type="title"/>
          </p:nvPr>
        </p:nvSpPr>
        <p:spPr>
          <a:xfrm>
            <a:off x="393248" y="357081"/>
            <a:ext cx="8596668" cy="1320800"/>
          </a:xfrm>
        </p:spPr>
        <p:txBody>
          <a:bodyPr/>
          <a:lstStyle/>
          <a:p>
            <a:r>
              <a:rPr lang="en-GB" dirty="0"/>
              <a:t>Things to remember </a:t>
            </a:r>
          </a:p>
        </p:txBody>
      </p:sp>
      <p:sp>
        <p:nvSpPr>
          <p:cNvPr id="3" name="Content Placeholder 2">
            <a:extLst>
              <a:ext uri="{FF2B5EF4-FFF2-40B4-BE49-F238E27FC236}">
                <a16:creationId xmlns:a16="http://schemas.microsoft.com/office/drawing/2014/main" id="{215BBDD2-185F-4D6A-BEA1-84B752367003}"/>
              </a:ext>
            </a:extLst>
          </p:cNvPr>
          <p:cNvSpPr>
            <a:spLocks noGrp="1"/>
          </p:cNvSpPr>
          <p:nvPr>
            <p:ph idx="1"/>
          </p:nvPr>
        </p:nvSpPr>
        <p:spPr>
          <a:xfrm>
            <a:off x="561923" y="1500327"/>
            <a:ext cx="8596668" cy="4452259"/>
          </a:xfrm>
        </p:spPr>
        <p:txBody>
          <a:bodyPr>
            <a:normAutofit fontScale="92500" lnSpcReduction="20000"/>
          </a:bodyPr>
          <a:lstStyle/>
          <a:p>
            <a:r>
              <a:rPr lang="en-GB" sz="2400" dirty="0"/>
              <a:t>Children should come in full school uniform every day. </a:t>
            </a:r>
            <a:br>
              <a:rPr lang="en-GB" sz="2400" dirty="0"/>
            </a:br>
            <a:endParaRPr lang="en-GB" sz="2400" dirty="0"/>
          </a:p>
          <a:p>
            <a:r>
              <a:rPr lang="en-GB" sz="2400" dirty="0"/>
              <a:t>Jewellery – Children should not be wearing any jewellery in school at all, only a watch (no smart watches). Children who have their ears pierced should not be wearing earrings for school and cannot join in PE wearing earrings. </a:t>
            </a:r>
            <a:br>
              <a:rPr lang="en-GB" sz="2400" dirty="0"/>
            </a:br>
            <a:endParaRPr lang="en-GB" sz="2400" dirty="0"/>
          </a:p>
          <a:p>
            <a:r>
              <a:rPr lang="en-GB" sz="2400" dirty="0"/>
              <a:t>Children should bring their book bag and reading book to school every day. </a:t>
            </a:r>
            <a:br>
              <a:rPr lang="en-GB" sz="2400" dirty="0"/>
            </a:br>
            <a:endParaRPr lang="en-GB" sz="2400" dirty="0"/>
          </a:p>
          <a:p>
            <a:r>
              <a:rPr lang="en-GB" sz="2400" dirty="0"/>
              <a:t>Children should bring a water bottle to school everyday. </a:t>
            </a:r>
          </a:p>
          <a:p>
            <a:endParaRPr lang="en-GB" sz="2400" dirty="0"/>
          </a:p>
          <a:p>
            <a:r>
              <a:rPr lang="en-GB" sz="2400" dirty="0"/>
              <a:t>Please make sure children are at school on time (8:35 – 8:45am)</a:t>
            </a:r>
          </a:p>
        </p:txBody>
      </p:sp>
    </p:spTree>
    <p:extLst>
      <p:ext uri="{BB962C8B-B14F-4D97-AF65-F5344CB8AC3E}">
        <p14:creationId xmlns:p14="http://schemas.microsoft.com/office/powerpoint/2010/main" val="8183299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E6759D-4F9E-4AAC-915D-B7AD56EFF5E7}"/>
              </a:ext>
            </a:extLst>
          </p:cNvPr>
          <p:cNvSpPr>
            <a:spLocks noGrp="1"/>
          </p:cNvSpPr>
          <p:nvPr>
            <p:ph type="title"/>
          </p:nvPr>
        </p:nvSpPr>
        <p:spPr/>
        <p:txBody>
          <a:bodyPr/>
          <a:lstStyle/>
          <a:p>
            <a:r>
              <a:rPr lang="en-GB" dirty="0"/>
              <a:t>Daily mile/ skipping/ mini workout</a:t>
            </a:r>
          </a:p>
        </p:txBody>
      </p:sp>
      <p:sp>
        <p:nvSpPr>
          <p:cNvPr id="3" name="Content Placeholder 2">
            <a:extLst>
              <a:ext uri="{FF2B5EF4-FFF2-40B4-BE49-F238E27FC236}">
                <a16:creationId xmlns:a16="http://schemas.microsoft.com/office/drawing/2014/main" id="{66D7107A-DF97-4573-A795-BE10A5833010}"/>
              </a:ext>
            </a:extLst>
          </p:cNvPr>
          <p:cNvSpPr>
            <a:spLocks noGrp="1"/>
          </p:cNvSpPr>
          <p:nvPr>
            <p:ph idx="1"/>
          </p:nvPr>
        </p:nvSpPr>
        <p:spPr>
          <a:xfrm>
            <a:off x="677334" y="1839687"/>
            <a:ext cx="8596668" cy="4201676"/>
          </a:xfrm>
        </p:spPr>
        <p:txBody>
          <a:bodyPr>
            <a:normAutofit/>
          </a:bodyPr>
          <a:lstStyle/>
          <a:p>
            <a:r>
              <a:rPr lang="en-GB" sz="2400" dirty="0"/>
              <a:t>As a school we also take part in quick blasts of exercise, these are great to help keep the children focused on their learning. This will often take place to break up double lessons in a morning or afternoon. </a:t>
            </a:r>
          </a:p>
        </p:txBody>
      </p:sp>
      <p:pic>
        <p:nvPicPr>
          <p:cNvPr id="4" name="Picture 3">
            <a:extLst>
              <a:ext uri="{FF2B5EF4-FFF2-40B4-BE49-F238E27FC236}">
                <a16:creationId xmlns:a16="http://schemas.microsoft.com/office/drawing/2014/main" id="{CE534023-3EFA-4801-9455-42C844107DD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34106" y="4261155"/>
            <a:ext cx="2391228" cy="2391228"/>
          </a:xfrm>
          <a:prstGeom prst="rect">
            <a:avLst/>
          </a:prstGeom>
        </p:spPr>
      </p:pic>
      <p:pic>
        <p:nvPicPr>
          <p:cNvPr id="5" name="Picture 4">
            <a:extLst>
              <a:ext uri="{FF2B5EF4-FFF2-40B4-BE49-F238E27FC236}">
                <a16:creationId xmlns:a16="http://schemas.microsoft.com/office/drawing/2014/main" id="{3E38910E-CA32-4DD2-9669-7CCFB8D391C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52447" y="3940525"/>
            <a:ext cx="2103900" cy="2086426"/>
          </a:xfrm>
          <a:prstGeom prst="rect">
            <a:avLst/>
          </a:prstGeom>
        </p:spPr>
      </p:pic>
    </p:spTree>
    <p:extLst>
      <p:ext uri="{BB962C8B-B14F-4D97-AF65-F5344CB8AC3E}">
        <p14:creationId xmlns:p14="http://schemas.microsoft.com/office/powerpoint/2010/main" val="40191068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31EA0F-3FCB-458A-AB5C-8EBBD73D7D70}"/>
              </a:ext>
            </a:extLst>
          </p:cNvPr>
          <p:cNvSpPr>
            <a:spLocks noGrp="1"/>
          </p:cNvSpPr>
          <p:nvPr>
            <p:ph type="title"/>
          </p:nvPr>
        </p:nvSpPr>
        <p:spPr/>
        <p:txBody>
          <a:bodyPr/>
          <a:lstStyle/>
          <a:p>
            <a:r>
              <a:rPr lang="en-GB" dirty="0"/>
              <a:t>Our school’s golden rules </a:t>
            </a:r>
          </a:p>
        </p:txBody>
      </p:sp>
      <p:sp>
        <p:nvSpPr>
          <p:cNvPr id="3" name="Content Placeholder 2">
            <a:extLst>
              <a:ext uri="{FF2B5EF4-FFF2-40B4-BE49-F238E27FC236}">
                <a16:creationId xmlns:a16="http://schemas.microsoft.com/office/drawing/2014/main" id="{643ED160-1E27-45EC-83DB-72D46EEE3D70}"/>
              </a:ext>
            </a:extLst>
          </p:cNvPr>
          <p:cNvSpPr>
            <a:spLocks noGrp="1"/>
          </p:cNvSpPr>
          <p:nvPr>
            <p:ph idx="1"/>
          </p:nvPr>
        </p:nvSpPr>
        <p:spPr/>
        <p:txBody>
          <a:bodyPr/>
          <a:lstStyle/>
          <a:p>
            <a:r>
              <a:rPr lang="en-GB" sz="3200" dirty="0">
                <a:solidFill>
                  <a:schemeClr val="tx1"/>
                </a:solidFill>
                <a:cs typeface="Arial" panose="020B0604020202020204" pitchFamily="34" charset="0"/>
              </a:rPr>
              <a:t>We take care of ourselves. </a:t>
            </a:r>
          </a:p>
          <a:p>
            <a:r>
              <a:rPr lang="en-GB" sz="3200" dirty="0">
                <a:solidFill>
                  <a:schemeClr val="tx1"/>
                </a:solidFill>
                <a:cs typeface="Arial" panose="020B0604020202020204" pitchFamily="34" charset="0"/>
              </a:rPr>
              <a:t>We take care of each other. </a:t>
            </a:r>
          </a:p>
          <a:p>
            <a:r>
              <a:rPr lang="en-GB" sz="3200" dirty="0">
                <a:solidFill>
                  <a:schemeClr val="tx1"/>
                </a:solidFill>
                <a:cs typeface="Arial" panose="020B0604020202020204" pitchFamily="34" charset="0"/>
              </a:rPr>
              <a:t>We take care of the things around us.</a:t>
            </a:r>
            <a:endParaRPr lang="en-US" sz="3200" b="1" u="sng" dirty="0">
              <a:solidFill>
                <a:schemeClr val="tx1"/>
              </a:solidFill>
              <a:cs typeface="Arial" panose="020B0604020202020204" pitchFamily="34" charset="0"/>
            </a:endParaRPr>
          </a:p>
          <a:p>
            <a:endParaRPr lang="en-GB" dirty="0"/>
          </a:p>
        </p:txBody>
      </p:sp>
    </p:spTree>
    <p:extLst>
      <p:ext uri="{BB962C8B-B14F-4D97-AF65-F5344CB8AC3E}">
        <p14:creationId xmlns:p14="http://schemas.microsoft.com/office/powerpoint/2010/main" val="33166930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4DC24A-00C5-4981-A3E0-5C03134C3EBA}"/>
              </a:ext>
            </a:extLst>
          </p:cNvPr>
          <p:cNvSpPr>
            <a:spLocks noGrp="1"/>
          </p:cNvSpPr>
          <p:nvPr>
            <p:ph type="title"/>
          </p:nvPr>
        </p:nvSpPr>
        <p:spPr>
          <a:xfrm>
            <a:off x="979175" y="550163"/>
            <a:ext cx="8596668" cy="1320800"/>
          </a:xfrm>
        </p:spPr>
        <p:txBody>
          <a:bodyPr/>
          <a:lstStyle/>
          <a:p>
            <a:r>
              <a:rPr lang="en-GB" dirty="0"/>
              <a:t>Classroom Expectations </a:t>
            </a:r>
          </a:p>
        </p:txBody>
      </p:sp>
      <p:sp>
        <p:nvSpPr>
          <p:cNvPr id="3" name="Content Placeholder 2">
            <a:extLst>
              <a:ext uri="{FF2B5EF4-FFF2-40B4-BE49-F238E27FC236}">
                <a16:creationId xmlns:a16="http://schemas.microsoft.com/office/drawing/2014/main" id="{FDA3C24C-119A-4ED0-A562-F41F093E5283}"/>
              </a:ext>
            </a:extLst>
          </p:cNvPr>
          <p:cNvSpPr>
            <a:spLocks noGrp="1"/>
          </p:cNvSpPr>
          <p:nvPr>
            <p:ph idx="1"/>
          </p:nvPr>
        </p:nvSpPr>
        <p:spPr>
          <a:xfrm>
            <a:off x="826774" y="1735573"/>
            <a:ext cx="9631437" cy="4147248"/>
          </a:xfrm>
        </p:spPr>
        <p:txBody>
          <a:bodyPr>
            <a:normAutofit/>
          </a:bodyPr>
          <a:lstStyle/>
          <a:p>
            <a:r>
              <a:rPr lang="en-GB" sz="2400" dirty="0">
                <a:solidFill>
                  <a:schemeClr val="tx1"/>
                </a:solidFill>
                <a:latin typeface="+mj-lt"/>
                <a:cs typeface="Arial" panose="020B0604020202020204" pitchFamily="34" charset="0"/>
              </a:rPr>
              <a:t>We always tell the truth.</a:t>
            </a:r>
          </a:p>
          <a:p>
            <a:r>
              <a:rPr lang="en-GB" sz="2400" dirty="0">
                <a:solidFill>
                  <a:schemeClr val="tx1"/>
                </a:solidFill>
                <a:latin typeface="+mj-lt"/>
                <a:cs typeface="Arial" panose="020B0604020202020204" pitchFamily="34" charset="0"/>
              </a:rPr>
              <a:t>We help each other.</a:t>
            </a:r>
          </a:p>
          <a:p>
            <a:r>
              <a:rPr lang="en-GB" sz="2400" dirty="0">
                <a:solidFill>
                  <a:schemeClr val="tx1"/>
                </a:solidFill>
                <a:latin typeface="+mj-lt"/>
                <a:cs typeface="Arial" panose="020B0604020202020204" pitchFamily="34" charset="0"/>
              </a:rPr>
              <a:t>We are kind to one another.</a:t>
            </a:r>
          </a:p>
          <a:p>
            <a:r>
              <a:rPr lang="en-GB" sz="2400" dirty="0">
                <a:solidFill>
                  <a:schemeClr val="tx1"/>
                </a:solidFill>
                <a:latin typeface="+mj-lt"/>
                <a:cs typeface="Arial" panose="020B0604020202020204" pitchFamily="34" charset="0"/>
              </a:rPr>
              <a:t>We look at the person who is speaking.</a:t>
            </a:r>
          </a:p>
          <a:p>
            <a:r>
              <a:rPr lang="en-GB" sz="2400" dirty="0">
                <a:solidFill>
                  <a:schemeClr val="tx1"/>
                </a:solidFill>
                <a:latin typeface="+mj-lt"/>
                <a:cs typeface="Arial" panose="020B0604020202020204" pitchFamily="34" charset="0"/>
              </a:rPr>
              <a:t>We listen carefully when others are speaking.</a:t>
            </a:r>
          </a:p>
          <a:p>
            <a:r>
              <a:rPr lang="en-GB" sz="2400" dirty="0">
                <a:solidFill>
                  <a:schemeClr val="tx1"/>
                </a:solidFill>
                <a:latin typeface="+mj-lt"/>
                <a:cs typeface="Arial" panose="020B0604020202020204" pitchFamily="34" charset="0"/>
              </a:rPr>
              <a:t>We are always polite and use manners.</a:t>
            </a:r>
          </a:p>
          <a:p>
            <a:r>
              <a:rPr lang="en-GB" sz="2400" dirty="0">
                <a:solidFill>
                  <a:schemeClr val="tx1"/>
                </a:solidFill>
                <a:latin typeface="+mj-lt"/>
                <a:cs typeface="Arial" panose="020B0604020202020204" pitchFamily="34" charset="0"/>
              </a:rPr>
              <a:t>We put our hand up when waiting to speak and do not shout out. </a:t>
            </a:r>
          </a:p>
          <a:p>
            <a:r>
              <a:rPr lang="en-GB" sz="2400" dirty="0">
                <a:solidFill>
                  <a:schemeClr val="tx1"/>
                </a:solidFill>
                <a:latin typeface="+mj-lt"/>
                <a:cs typeface="Arial" panose="020B0604020202020204" pitchFamily="34" charset="0"/>
              </a:rPr>
              <a:t>We always try our best to be our best.</a:t>
            </a:r>
          </a:p>
          <a:p>
            <a:endParaRPr lang="en-GB" dirty="0"/>
          </a:p>
        </p:txBody>
      </p:sp>
    </p:spTree>
    <p:extLst>
      <p:ext uri="{BB962C8B-B14F-4D97-AF65-F5344CB8AC3E}">
        <p14:creationId xmlns:p14="http://schemas.microsoft.com/office/powerpoint/2010/main" val="13978124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5B2C52-9D41-4BCC-B657-499DB8DD0737}"/>
              </a:ext>
            </a:extLst>
          </p:cNvPr>
          <p:cNvSpPr>
            <a:spLocks noGrp="1"/>
          </p:cNvSpPr>
          <p:nvPr>
            <p:ph type="title"/>
          </p:nvPr>
        </p:nvSpPr>
        <p:spPr/>
        <p:txBody>
          <a:bodyPr/>
          <a:lstStyle/>
          <a:p>
            <a:r>
              <a:rPr lang="en-GB" dirty="0"/>
              <a:t>Dojo</a:t>
            </a:r>
          </a:p>
        </p:txBody>
      </p:sp>
      <p:sp>
        <p:nvSpPr>
          <p:cNvPr id="3" name="Content Placeholder 2">
            <a:extLst>
              <a:ext uri="{FF2B5EF4-FFF2-40B4-BE49-F238E27FC236}">
                <a16:creationId xmlns:a16="http://schemas.microsoft.com/office/drawing/2014/main" id="{57BB1653-C9B7-4CA4-977E-A2BF21FC3CFB}"/>
              </a:ext>
            </a:extLst>
          </p:cNvPr>
          <p:cNvSpPr>
            <a:spLocks noGrp="1"/>
          </p:cNvSpPr>
          <p:nvPr>
            <p:ph idx="1"/>
          </p:nvPr>
        </p:nvSpPr>
        <p:spPr>
          <a:xfrm>
            <a:off x="388645" y="1424071"/>
            <a:ext cx="8596668" cy="3880773"/>
          </a:xfrm>
        </p:spPr>
        <p:txBody>
          <a:bodyPr>
            <a:normAutofit/>
          </a:bodyPr>
          <a:lstStyle/>
          <a:p>
            <a:r>
              <a:rPr lang="en-GB" sz="2000" dirty="0"/>
              <a:t>We will be using ClassDojo to log behaviour and keep in contact with parents. </a:t>
            </a:r>
          </a:p>
        </p:txBody>
      </p:sp>
      <p:pic>
        <p:nvPicPr>
          <p:cNvPr id="5" name="Picture 4">
            <a:extLst>
              <a:ext uri="{FF2B5EF4-FFF2-40B4-BE49-F238E27FC236}">
                <a16:creationId xmlns:a16="http://schemas.microsoft.com/office/drawing/2014/main" id="{8AF8EF75-FF50-4D00-9B81-391DB6860D30}"/>
              </a:ext>
            </a:extLst>
          </p:cNvPr>
          <p:cNvPicPr>
            <a:picLocks noChangeAspect="1"/>
          </p:cNvPicPr>
          <p:nvPr/>
        </p:nvPicPr>
        <p:blipFill>
          <a:blip r:embed="rId2"/>
          <a:stretch>
            <a:fillRect/>
          </a:stretch>
        </p:blipFill>
        <p:spPr>
          <a:xfrm>
            <a:off x="3737174" y="2505779"/>
            <a:ext cx="3613536" cy="3613536"/>
          </a:xfrm>
          <a:prstGeom prst="rect">
            <a:avLst/>
          </a:prstGeom>
        </p:spPr>
      </p:pic>
    </p:spTree>
    <p:extLst>
      <p:ext uri="{BB962C8B-B14F-4D97-AF65-F5344CB8AC3E}">
        <p14:creationId xmlns:p14="http://schemas.microsoft.com/office/powerpoint/2010/main" val="7476404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5B2C52-9D41-4BCC-B657-499DB8DD0737}"/>
              </a:ext>
            </a:extLst>
          </p:cNvPr>
          <p:cNvSpPr>
            <a:spLocks noGrp="1"/>
          </p:cNvSpPr>
          <p:nvPr>
            <p:ph type="title"/>
          </p:nvPr>
        </p:nvSpPr>
        <p:spPr/>
        <p:txBody>
          <a:bodyPr/>
          <a:lstStyle/>
          <a:p>
            <a:r>
              <a:rPr lang="en-GB" dirty="0" err="1"/>
              <a:t>Cpoms</a:t>
            </a:r>
            <a:endParaRPr lang="en-GB" dirty="0"/>
          </a:p>
        </p:txBody>
      </p:sp>
      <p:sp>
        <p:nvSpPr>
          <p:cNvPr id="3" name="Content Placeholder 2">
            <a:extLst>
              <a:ext uri="{FF2B5EF4-FFF2-40B4-BE49-F238E27FC236}">
                <a16:creationId xmlns:a16="http://schemas.microsoft.com/office/drawing/2014/main" id="{57BB1653-C9B7-4CA4-977E-A2BF21FC3CFB}"/>
              </a:ext>
            </a:extLst>
          </p:cNvPr>
          <p:cNvSpPr>
            <a:spLocks noGrp="1"/>
          </p:cNvSpPr>
          <p:nvPr>
            <p:ph idx="1"/>
          </p:nvPr>
        </p:nvSpPr>
        <p:spPr>
          <a:xfrm>
            <a:off x="388645" y="1424071"/>
            <a:ext cx="8596668" cy="3880773"/>
          </a:xfrm>
        </p:spPr>
        <p:txBody>
          <a:bodyPr>
            <a:normAutofit/>
          </a:bodyPr>
          <a:lstStyle/>
          <a:p>
            <a:r>
              <a:rPr lang="en-GB" sz="2000" dirty="0"/>
              <a:t>Behaviour incidents are also logged on </a:t>
            </a:r>
            <a:r>
              <a:rPr lang="en-GB" sz="2000" dirty="0" err="1"/>
              <a:t>Cpoms</a:t>
            </a:r>
            <a:r>
              <a:rPr lang="en-GB" sz="2000" dirty="0"/>
              <a:t>, this is so school can keep a record of anything that has happened in school. Home issues and SEN meetings can also be logged here. </a:t>
            </a:r>
          </a:p>
        </p:txBody>
      </p:sp>
      <p:pic>
        <p:nvPicPr>
          <p:cNvPr id="4" name="Picture 3">
            <a:extLst>
              <a:ext uri="{FF2B5EF4-FFF2-40B4-BE49-F238E27FC236}">
                <a16:creationId xmlns:a16="http://schemas.microsoft.com/office/drawing/2014/main" id="{35EB81A6-27E7-4E3E-9F62-52D6BA99F4AE}"/>
              </a:ext>
            </a:extLst>
          </p:cNvPr>
          <p:cNvPicPr>
            <a:picLocks noChangeAspect="1"/>
          </p:cNvPicPr>
          <p:nvPr/>
        </p:nvPicPr>
        <p:blipFill>
          <a:blip r:embed="rId2"/>
          <a:stretch>
            <a:fillRect/>
          </a:stretch>
        </p:blipFill>
        <p:spPr>
          <a:xfrm>
            <a:off x="1127465" y="4523312"/>
            <a:ext cx="3149006" cy="2232596"/>
          </a:xfrm>
          <a:prstGeom prst="rect">
            <a:avLst/>
          </a:prstGeom>
        </p:spPr>
      </p:pic>
    </p:spTree>
    <p:extLst>
      <p:ext uri="{BB962C8B-B14F-4D97-AF65-F5344CB8AC3E}">
        <p14:creationId xmlns:p14="http://schemas.microsoft.com/office/powerpoint/2010/main" val="124948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93EAB05-619A-45AF-9835-A8E86E3BA884}"/>
              </a:ext>
            </a:extLst>
          </p:cNvPr>
          <p:cNvSpPr>
            <a:spLocks noGrp="1"/>
          </p:cNvSpPr>
          <p:nvPr>
            <p:ph idx="1"/>
          </p:nvPr>
        </p:nvSpPr>
        <p:spPr>
          <a:xfrm>
            <a:off x="449101" y="1032253"/>
            <a:ext cx="8615000" cy="5674827"/>
          </a:xfrm>
        </p:spPr>
        <p:txBody>
          <a:bodyPr>
            <a:normAutofit/>
          </a:bodyPr>
          <a:lstStyle/>
          <a:p>
            <a:r>
              <a:rPr lang="en-GB" sz="2000" dirty="0"/>
              <a:t>Children will be expected to practise their spellings, complete a maths homework task and read their book as part of their weekly homework in Year 3.</a:t>
            </a:r>
            <a:br>
              <a:rPr lang="en-GB" sz="2000" dirty="0"/>
            </a:br>
            <a:endParaRPr lang="en-GB" sz="2000" dirty="0"/>
          </a:p>
          <a:p>
            <a:r>
              <a:rPr lang="en-GB" sz="2000" dirty="0"/>
              <a:t>Spellings will be handed out on Mondays and spelling tests will take place on Fridays. Children will have ten words to learn to spell and these will usually follow a spelling pattern. To help the children with learning their spellings they will also complete daily spelling activities using this week’s spelling words during morning task each day in class. Children will be given their spelling books back on Fridays to return to their drawer (and check their score).   </a:t>
            </a:r>
            <a:br>
              <a:rPr lang="en-GB" sz="2000" dirty="0"/>
            </a:br>
            <a:endParaRPr lang="en-GB" sz="2000" dirty="0"/>
          </a:p>
          <a:p>
            <a:r>
              <a:rPr lang="en-GB" sz="2000" dirty="0" err="1"/>
              <a:t>MyMaths</a:t>
            </a:r>
            <a:r>
              <a:rPr lang="en-GB" sz="2000" dirty="0"/>
              <a:t> – weekly maths homework</a:t>
            </a:r>
            <a:br>
              <a:rPr lang="en-GB" sz="1600" dirty="0">
                <a:highlight>
                  <a:srgbClr val="FFFF00"/>
                </a:highlight>
              </a:rPr>
            </a:br>
            <a:endParaRPr lang="en-GB" sz="1600" dirty="0">
              <a:highlight>
                <a:srgbClr val="FFFF00"/>
              </a:highlight>
            </a:endParaRPr>
          </a:p>
        </p:txBody>
      </p:sp>
      <p:pic>
        <p:nvPicPr>
          <p:cNvPr id="4" name="Picture 3">
            <a:extLst>
              <a:ext uri="{FF2B5EF4-FFF2-40B4-BE49-F238E27FC236}">
                <a16:creationId xmlns:a16="http://schemas.microsoft.com/office/drawing/2014/main" id="{FBDB889F-5C87-4CC7-A225-0527A955563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3415" y="300410"/>
            <a:ext cx="2755737" cy="548726"/>
          </a:xfrm>
          <a:prstGeom prst="rect">
            <a:avLst/>
          </a:prstGeom>
        </p:spPr>
      </p:pic>
    </p:spTree>
    <p:extLst>
      <p:ext uri="{BB962C8B-B14F-4D97-AF65-F5344CB8AC3E}">
        <p14:creationId xmlns:p14="http://schemas.microsoft.com/office/powerpoint/2010/main" val="5029897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FA0BFDF-F728-4AC0-B517-C22FB451A819}"/>
              </a:ext>
            </a:extLst>
          </p:cNvPr>
          <p:cNvSpPr>
            <a:spLocks noGrp="1"/>
          </p:cNvSpPr>
          <p:nvPr>
            <p:ph idx="1"/>
          </p:nvPr>
        </p:nvSpPr>
        <p:spPr>
          <a:xfrm>
            <a:off x="224095" y="880511"/>
            <a:ext cx="9656753" cy="5783976"/>
          </a:xfrm>
        </p:spPr>
        <p:txBody>
          <a:bodyPr>
            <a:normAutofit fontScale="92500" lnSpcReduction="10000"/>
          </a:bodyPr>
          <a:lstStyle/>
          <a:p>
            <a:r>
              <a:rPr lang="en-GB" sz="2400" dirty="0"/>
              <a:t>Reading – Children can bring their reading book home daily or just over the weekends, however their reading book must be at school everyday for class reading time. The children will have their book changed as and when they complete the book after they have been listened to reading with an adult in class. Reading books at home as much as possible is also so beneficial for children's reading development. Children can read any books at home, it does not have to just be their school book! Parents can log reading in the reading record sheets in the </a:t>
            </a:r>
            <a:r>
              <a:rPr lang="en-GB" sz="2400" dirty="0" err="1"/>
              <a:t>childrens</a:t>
            </a:r>
            <a:r>
              <a:rPr lang="en-GB" sz="2400" dirty="0"/>
              <a:t> reading folders. </a:t>
            </a:r>
            <a:br>
              <a:rPr lang="en-GB" sz="2400" dirty="0"/>
            </a:br>
            <a:endParaRPr lang="en-GB" sz="2400" dirty="0"/>
          </a:p>
          <a:p>
            <a:r>
              <a:rPr lang="en-GB" sz="2400" dirty="0"/>
              <a:t>Times tables – children will have a different times table to focus on learning each half term (4 times tables) we will work on these in class but children should also spend time practising these at home. Children will be tested on these weekly in a timed test and will be rewarded if they beat their previous week’s score. </a:t>
            </a:r>
            <a:br>
              <a:rPr lang="en-GB" sz="2400" dirty="0"/>
            </a:br>
            <a:endParaRPr lang="en-GB" sz="2400" dirty="0"/>
          </a:p>
          <a:p>
            <a:r>
              <a:rPr lang="en-GB" sz="2400" dirty="0"/>
              <a:t>Children will also receive a variety of homework projects to choose from each half term before starting a new theme! </a:t>
            </a:r>
          </a:p>
          <a:p>
            <a:endParaRPr lang="en-GB" dirty="0"/>
          </a:p>
        </p:txBody>
      </p:sp>
      <p:pic>
        <p:nvPicPr>
          <p:cNvPr id="4" name="Picture 3">
            <a:extLst>
              <a:ext uri="{FF2B5EF4-FFF2-40B4-BE49-F238E27FC236}">
                <a16:creationId xmlns:a16="http://schemas.microsoft.com/office/drawing/2014/main" id="{4F3381EE-8284-46D0-B0AC-3F3C0A6EF4D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4095" y="193513"/>
            <a:ext cx="2563493" cy="510446"/>
          </a:xfrm>
          <a:prstGeom prst="rect">
            <a:avLst/>
          </a:prstGeom>
        </p:spPr>
      </p:pic>
    </p:spTree>
    <p:extLst>
      <p:ext uri="{BB962C8B-B14F-4D97-AF65-F5344CB8AC3E}">
        <p14:creationId xmlns:p14="http://schemas.microsoft.com/office/powerpoint/2010/main" val="22316352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9C9F0C-446A-402E-A61B-A22999CFB288}"/>
              </a:ext>
            </a:extLst>
          </p:cNvPr>
          <p:cNvSpPr>
            <a:spLocks noGrp="1"/>
          </p:cNvSpPr>
          <p:nvPr>
            <p:ph type="title"/>
          </p:nvPr>
        </p:nvSpPr>
        <p:spPr/>
        <p:txBody>
          <a:bodyPr/>
          <a:lstStyle/>
          <a:p>
            <a:r>
              <a:rPr lang="en-GB" dirty="0"/>
              <a:t>School trips </a:t>
            </a:r>
          </a:p>
        </p:txBody>
      </p:sp>
      <p:sp>
        <p:nvSpPr>
          <p:cNvPr id="3" name="Content Placeholder 2">
            <a:extLst>
              <a:ext uri="{FF2B5EF4-FFF2-40B4-BE49-F238E27FC236}">
                <a16:creationId xmlns:a16="http://schemas.microsoft.com/office/drawing/2014/main" id="{7D6D5A6F-ADD9-4416-8182-4C31078C1E12}"/>
              </a:ext>
            </a:extLst>
          </p:cNvPr>
          <p:cNvSpPr>
            <a:spLocks noGrp="1"/>
          </p:cNvSpPr>
          <p:nvPr>
            <p:ph idx="1"/>
          </p:nvPr>
        </p:nvSpPr>
        <p:spPr>
          <a:xfrm>
            <a:off x="481078" y="1665723"/>
            <a:ext cx="8989180" cy="4582677"/>
          </a:xfrm>
        </p:spPr>
        <p:txBody>
          <a:bodyPr>
            <a:normAutofit/>
          </a:bodyPr>
          <a:lstStyle/>
          <a:p>
            <a:r>
              <a:rPr lang="en-GB" sz="2000" dirty="0"/>
              <a:t>We already have some exciting trips booked for this year’s Holly class. </a:t>
            </a:r>
            <a:br>
              <a:rPr lang="en-GB" sz="2000" dirty="0"/>
            </a:br>
            <a:r>
              <a:rPr lang="en-GB" sz="2000" dirty="0"/>
              <a:t>These are related to their learning themes and will help with their learning journey. These will be able to be paid for via Arbor. </a:t>
            </a:r>
            <a:br>
              <a:rPr lang="en-GB" sz="2000" dirty="0"/>
            </a:br>
            <a:endParaRPr lang="en-GB" sz="2000" dirty="0"/>
          </a:p>
          <a:p>
            <a:r>
              <a:rPr lang="en-GB" sz="2000" dirty="0"/>
              <a:t>September 25</a:t>
            </a:r>
            <a:r>
              <a:rPr lang="en-GB" sz="2000" baseline="30000" dirty="0"/>
              <a:t>th</a:t>
            </a:r>
            <a:r>
              <a:rPr lang="en-GB" sz="2000" dirty="0"/>
              <a:t> – Stone Age experience day (Murton Park) Full day.</a:t>
            </a:r>
            <a:br>
              <a:rPr lang="en-GB" sz="2000" dirty="0"/>
            </a:br>
            <a:r>
              <a:rPr lang="en-GB" sz="2000" dirty="0">
                <a:solidFill>
                  <a:srgbClr val="CC6600"/>
                </a:solidFill>
              </a:rPr>
              <a:t>Stone Age – Iron Age topic </a:t>
            </a:r>
            <a:br>
              <a:rPr lang="en-GB" sz="2000" dirty="0">
                <a:solidFill>
                  <a:srgbClr val="CC6600"/>
                </a:solidFill>
              </a:rPr>
            </a:br>
            <a:endParaRPr lang="en-GB" sz="2000" dirty="0">
              <a:solidFill>
                <a:srgbClr val="CC6600"/>
              </a:solidFill>
            </a:endParaRPr>
          </a:p>
          <a:p>
            <a:r>
              <a:rPr lang="en-GB" sz="2000" dirty="0"/>
              <a:t>November 13</a:t>
            </a:r>
            <a:r>
              <a:rPr lang="en-GB" sz="2000" baseline="30000" dirty="0"/>
              <a:t>th </a:t>
            </a:r>
            <a:r>
              <a:rPr lang="en-GB" sz="2000" dirty="0"/>
              <a:t>– Stone Age workshop (Experience Barnsley) Full day.</a:t>
            </a:r>
            <a:br>
              <a:rPr lang="en-GB" sz="2000" dirty="0"/>
            </a:br>
            <a:r>
              <a:rPr lang="en-GB" sz="2000" dirty="0">
                <a:solidFill>
                  <a:srgbClr val="CC6600"/>
                </a:solidFill>
              </a:rPr>
              <a:t>Stone Age – Iron Age topic </a:t>
            </a:r>
            <a:br>
              <a:rPr lang="en-GB" sz="2000" dirty="0">
                <a:solidFill>
                  <a:srgbClr val="CC6600"/>
                </a:solidFill>
              </a:rPr>
            </a:br>
            <a:endParaRPr lang="en-GB" sz="2000" dirty="0">
              <a:solidFill>
                <a:srgbClr val="CC6600"/>
              </a:solidFill>
            </a:endParaRPr>
          </a:p>
          <a:p>
            <a:r>
              <a:rPr lang="en-GB" sz="2000" dirty="0"/>
              <a:t>February 12</a:t>
            </a:r>
            <a:r>
              <a:rPr lang="en-GB" sz="2000" baseline="30000" dirty="0"/>
              <a:t>th</a:t>
            </a:r>
            <a:r>
              <a:rPr lang="en-GB" sz="2000" dirty="0"/>
              <a:t> – Yorkshire Water workshop (</a:t>
            </a:r>
            <a:r>
              <a:rPr lang="en-GB" sz="2000" dirty="0" err="1"/>
              <a:t>Ewden</a:t>
            </a:r>
            <a:r>
              <a:rPr lang="en-GB" sz="2000" dirty="0"/>
              <a:t> reservoir) Morning.</a:t>
            </a:r>
            <a:br>
              <a:rPr lang="en-GB" sz="2000" dirty="0"/>
            </a:br>
            <a:r>
              <a:rPr lang="en-GB" sz="2000" dirty="0">
                <a:solidFill>
                  <a:srgbClr val="00B0F0"/>
                </a:solidFill>
              </a:rPr>
              <a:t>Water world topic</a:t>
            </a:r>
            <a:br>
              <a:rPr lang="en-GB" sz="2000" dirty="0"/>
            </a:br>
            <a:endParaRPr lang="en-GB" sz="2000" dirty="0"/>
          </a:p>
        </p:txBody>
      </p:sp>
    </p:spTree>
    <p:extLst>
      <p:ext uri="{BB962C8B-B14F-4D97-AF65-F5344CB8AC3E}">
        <p14:creationId xmlns:p14="http://schemas.microsoft.com/office/powerpoint/2010/main" val="32458980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5B2C52-9D41-4BCC-B657-499DB8DD0737}"/>
              </a:ext>
            </a:extLst>
          </p:cNvPr>
          <p:cNvSpPr>
            <a:spLocks noGrp="1"/>
          </p:cNvSpPr>
          <p:nvPr>
            <p:ph type="title"/>
          </p:nvPr>
        </p:nvSpPr>
        <p:spPr/>
        <p:txBody>
          <a:bodyPr/>
          <a:lstStyle/>
          <a:p>
            <a:r>
              <a:rPr lang="en-GB" dirty="0" err="1"/>
              <a:t>Nessy</a:t>
            </a:r>
            <a:endParaRPr lang="en-GB" dirty="0"/>
          </a:p>
        </p:txBody>
      </p:sp>
      <p:sp>
        <p:nvSpPr>
          <p:cNvPr id="3" name="Content Placeholder 2">
            <a:extLst>
              <a:ext uri="{FF2B5EF4-FFF2-40B4-BE49-F238E27FC236}">
                <a16:creationId xmlns:a16="http://schemas.microsoft.com/office/drawing/2014/main" id="{57BB1653-C9B7-4CA4-977E-A2BF21FC3CFB}"/>
              </a:ext>
            </a:extLst>
          </p:cNvPr>
          <p:cNvSpPr>
            <a:spLocks noGrp="1"/>
          </p:cNvSpPr>
          <p:nvPr>
            <p:ph idx="1"/>
          </p:nvPr>
        </p:nvSpPr>
        <p:spPr>
          <a:xfrm>
            <a:off x="388645" y="1424071"/>
            <a:ext cx="8596668" cy="3880773"/>
          </a:xfrm>
        </p:spPr>
        <p:txBody>
          <a:bodyPr>
            <a:normAutofit/>
          </a:bodyPr>
          <a:lstStyle/>
          <a:p>
            <a:r>
              <a:rPr lang="en-GB" sz="2000" dirty="0"/>
              <a:t>All children in Y3 will be screened for </a:t>
            </a:r>
            <a:r>
              <a:rPr lang="en-GB" sz="2000" dirty="0" err="1"/>
              <a:t>Nessy</a:t>
            </a:r>
            <a:r>
              <a:rPr lang="en-GB" sz="2000" dirty="0"/>
              <a:t>. </a:t>
            </a:r>
          </a:p>
        </p:txBody>
      </p:sp>
      <p:pic>
        <p:nvPicPr>
          <p:cNvPr id="4" name="Picture 3">
            <a:extLst>
              <a:ext uri="{FF2B5EF4-FFF2-40B4-BE49-F238E27FC236}">
                <a16:creationId xmlns:a16="http://schemas.microsoft.com/office/drawing/2014/main" id="{5F4ABD29-3653-4174-AE99-FEC89C0209EA}"/>
              </a:ext>
            </a:extLst>
          </p:cNvPr>
          <p:cNvPicPr>
            <a:picLocks noChangeAspect="1"/>
          </p:cNvPicPr>
          <p:nvPr/>
        </p:nvPicPr>
        <p:blipFill>
          <a:blip r:embed="rId2"/>
          <a:stretch>
            <a:fillRect/>
          </a:stretch>
        </p:blipFill>
        <p:spPr>
          <a:xfrm>
            <a:off x="1644958" y="2323545"/>
            <a:ext cx="3681644" cy="3702803"/>
          </a:xfrm>
          <a:prstGeom prst="rect">
            <a:avLst/>
          </a:prstGeom>
        </p:spPr>
      </p:pic>
    </p:spTree>
    <p:extLst>
      <p:ext uri="{BB962C8B-B14F-4D97-AF65-F5344CB8AC3E}">
        <p14:creationId xmlns:p14="http://schemas.microsoft.com/office/powerpoint/2010/main" val="29629625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5B2C52-9D41-4BCC-B657-499DB8DD0737}"/>
              </a:ext>
            </a:extLst>
          </p:cNvPr>
          <p:cNvSpPr>
            <a:spLocks noGrp="1"/>
          </p:cNvSpPr>
          <p:nvPr>
            <p:ph type="title"/>
          </p:nvPr>
        </p:nvSpPr>
        <p:spPr/>
        <p:txBody>
          <a:bodyPr/>
          <a:lstStyle/>
          <a:p>
            <a:r>
              <a:rPr lang="en-GB" dirty="0"/>
              <a:t>Weekly Merits</a:t>
            </a:r>
          </a:p>
        </p:txBody>
      </p:sp>
      <p:sp>
        <p:nvSpPr>
          <p:cNvPr id="3" name="Content Placeholder 2">
            <a:extLst>
              <a:ext uri="{FF2B5EF4-FFF2-40B4-BE49-F238E27FC236}">
                <a16:creationId xmlns:a16="http://schemas.microsoft.com/office/drawing/2014/main" id="{57BB1653-C9B7-4CA4-977E-A2BF21FC3CFB}"/>
              </a:ext>
            </a:extLst>
          </p:cNvPr>
          <p:cNvSpPr>
            <a:spLocks noGrp="1"/>
          </p:cNvSpPr>
          <p:nvPr>
            <p:ph idx="1"/>
          </p:nvPr>
        </p:nvSpPr>
        <p:spPr>
          <a:xfrm>
            <a:off x="406400" y="1788055"/>
            <a:ext cx="8596668" cy="3880773"/>
          </a:xfrm>
        </p:spPr>
        <p:txBody>
          <a:bodyPr>
            <a:normAutofit/>
          </a:bodyPr>
          <a:lstStyle/>
          <a:p>
            <a:r>
              <a:rPr lang="en-GB" sz="2000" dirty="0"/>
              <a:t>Merit assemblies will continue to take place on Fridays at 2:45pm. Parents are welcome to attend to see their child receive a merit. </a:t>
            </a:r>
          </a:p>
        </p:txBody>
      </p:sp>
    </p:spTree>
    <p:extLst>
      <p:ext uri="{BB962C8B-B14F-4D97-AF65-F5344CB8AC3E}">
        <p14:creationId xmlns:p14="http://schemas.microsoft.com/office/powerpoint/2010/main" val="25857760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0C1BE0-86CF-4980-89AE-FCF2488B7736}"/>
              </a:ext>
            </a:extLst>
          </p:cNvPr>
          <p:cNvSpPr>
            <a:spLocks noGrp="1"/>
          </p:cNvSpPr>
          <p:nvPr>
            <p:ph type="title"/>
          </p:nvPr>
        </p:nvSpPr>
        <p:spPr>
          <a:xfrm>
            <a:off x="585117" y="696686"/>
            <a:ext cx="8596668" cy="1320800"/>
          </a:xfrm>
        </p:spPr>
        <p:txBody>
          <a:bodyPr/>
          <a:lstStyle/>
          <a:p>
            <a:r>
              <a:rPr lang="en-GB" dirty="0"/>
              <a:t>Thank you!</a:t>
            </a:r>
          </a:p>
        </p:txBody>
      </p:sp>
      <p:sp>
        <p:nvSpPr>
          <p:cNvPr id="3" name="Content Placeholder 2">
            <a:extLst>
              <a:ext uri="{FF2B5EF4-FFF2-40B4-BE49-F238E27FC236}">
                <a16:creationId xmlns:a16="http://schemas.microsoft.com/office/drawing/2014/main" id="{F9BE3CC2-9918-4CB5-AE34-96E9FDAB8559}"/>
              </a:ext>
            </a:extLst>
          </p:cNvPr>
          <p:cNvSpPr>
            <a:spLocks noGrp="1"/>
          </p:cNvSpPr>
          <p:nvPr>
            <p:ph idx="1"/>
          </p:nvPr>
        </p:nvSpPr>
        <p:spPr>
          <a:xfrm>
            <a:off x="285447" y="1812247"/>
            <a:ext cx="9196009" cy="3880773"/>
          </a:xfrm>
        </p:spPr>
        <p:txBody>
          <a:bodyPr>
            <a:normAutofit/>
          </a:bodyPr>
          <a:lstStyle/>
          <a:p>
            <a:r>
              <a:rPr lang="en-GB" sz="2400" dirty="0"/>
              <a:t>We’re all looking forward to a new year with a new Y3 class! </a:t>
            </a:r>
            <a:br>
              <a:rPr lang="en-GB" sz="2400" dirty="0"/>
            </a:br>
            <a:br>
              <a:rPr lang="en-GB" sz="2400" dirty="0"/>
            </a:br>
            <a:endParaRPr lang="en-GB" sz="2400" dirty="0"/>
          </a:p>
          <a:p>
            <a:r>
              <a:rPr lang="en-GB" sz="2400" dirty="0"/>
              <a:t>Thank you in advance for working with us to support your child’s learning journey. </a:t>
            </a:r>
          </a:p>
        </p:txBody>
      </p:sp>
      <p:pic>
        <p:nvPicPr>
          <p:cNvPr id="4" name="Picture 3">
            <a:extLst>
              <a:ext uri="{FF2B5EF4-FFF2-40B4-BE49-F238E27FC236}">
                <a16:creationId xmlns:a16="http://schemas.microsoft.com/office/drawing/2014/main" id="{01E49994-794C-4C11-AF35-2B6D9FDEEF5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57257" y="3835400"/>
            <a:ext cx="2438400" cy="2467429"/>
          </a:xfrm>
          <a:prstGeom prst="rect">
            <a:avLst/>
          </a:prstGeom>
        </p:spPr>
      </p:pic>
    </p:spTree>
    <p:extLst>
      <p:ext uri="{BB962C8B-B14F-4D97-AF65-F5344CB8AC3E}">
        <p14:creationId xmlns:p14="http://schemas.microsoft.com/office/powerpoint/2010/main" val="9815393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CE495D-A535-41B0-A26A-1A5870E82433}"/>
              </a:ext>
            </a:extLst>
          </p:cNvPr>
          <p:cNvSpPr>
            <a:spLocks noGrp="1"/>
          </p:cNvSpPr>
          <p:nvPr>
            <p:ph type="title"/>
          </p:nvPr>
        </p:nvSpPr>
        <p:spPr/>
        <p:txBody>
          <a:bodyPr/>
          <a:lstStyle/>
          <a:p>
            <a:r>
              <a:rPr lang="en-GB" dirty="0"/>
              <a:t>Questions &amp; concerns</a:t>
            </a:r>
          </a:p>
        </p:txBody>
      </p:sp>
      <p:sp>
        <p:nvSpPr>
          <p:cNvPr id="3" name="Content Placeholder 2">
            <a:extLst>
              <a:ext uri="{FF2B5EF4-FFF2-40B4-BE49-F238E27FC236}">
                <a16:creationId xmlns:a16="http://schemas.microsoft.com/office/drawing/2014/main" id="{6E424254-B152-4FE1-99B6-F69B6A85C9CA}"/>
              </a:ext>
            </a:extLst>
          </p:cNvPr>
          <p:cNvSpPr>
            <a:spLocks noGrp="1"/>
          </p:cNvSpPr>
          <p:nvPr>
            <p:ph idx="1"/>
          </p:nvPr>
        </p:nvSpPr>
        <p:spPr>
          <a:xfrm>
            <a:off x="677334" y="1930400"/>
            <a:ext cx="8111981" cy="3880773"/>
          </a:xfrm>
        </p:spPr>
        <p:txBody>
          <a:bodyPr/>
          <a:lstStyle/>
          <a:p>
            <a:r>
              <a:rPr lang="en-US" sz="2400" dirty="0">
                <a:solidFill>
                  <a:schemeClr val="tx1"/>
                </a:solidFill>
                <a:latin typeface="+mj-lt"/>
                <a:cs typeface="Arial" panose="020B0604020202020204" pitchFamily="34" charset="0"/>
              </a:rPr>
              <a:t>Staff are always here to help and support in any way we can.</a:t>
            </a:r>
            <a:br>
              <a:rPr lang="en-US" sz="2400" dirty="0">
                <a:solidFill>
                  <a:schemeClr val="tx1"/>
                </a:solidFill>
                <a:latin typeface="+mj-lt"/>
                <a:cs typeface="Arial" panose="020B0604020202020204" pitchFamily="34" charset="0"/>
              </a:rPr>
            </a:br>
            <a:br>
              <a:rPr lang="en-US" sz="2400" dirty="0">
                <a:solidFill>
                  <a:schemeClr val="tx1"/>
                </a:solidFill>
                <a:latin typeface="+mj-lt"/>
                <a:cs typeface="Arial" panose="020B0604020202020204" pitchFamily="34" charset="0"/>
              </a:rPr>
            </a:br>
            <a:endParaRPr lang="en-US" sz="2400" dirty="0">
              <a:solidFill>
                <a:schemeClr val="tx1"/>
              </a:solidFill>
              <a:latin typeface="+mj-lt"/>
              <a:cs typeface="Arial" panose="020B0604020202020204" pitchFamily="34" charset="0"/>
            </a:endParaRPr>
          </a:p>
          <a:p>
            <a:r>
              <a:rPr lang="en-US" sz="2400" dirty="0">
                <a:solidFill>
                  <a:schemeClr val="tx1"/>
                </a:solidFill>
                <a:latin typeface="+mj-lt"/>
                <a:cs typeface="Arial" panose="020B0604020202020204" pitchFamily="34" charset="0"/>
              </a:rPr>
              <a:t>Any worries or concerns can be sent through Dojo or the class Facebook page as a private message to the class teacher or can be discussed by contacting the school office on: 01709 887750.</a:t>
            </a:r>
          </a:p>
          <a:p>
            <a:endParaRPr lang="en-GB" dirty="0"/>
          </a:p>
        </p:txBody>
      </p:sp>
    </p:spTree>
    <p:extLst>
      <p:ext uri="{BB962C8B-B14F-4D97-AF65-F5344CB8AC3E}">
        <p14:creationId xmlns:p14="http://schemas.microsoft.com/office/powerpoint/2010/main" val="1600141255"/>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1215</TotalTime>
  <Words>1086</Words>
  <Application>Microsoft Office PowerPoint</Application>
  <PresentationFormat>Widescreen</PresentationFormat>
  <Paragraphs>67</Paragraphs>
  <Slides>17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Trebuchet MS</vt:lpstr>
      <vt:lpstr>Wingdings 3</vt:lpstr>
      <vt:lpstr>Facet</vt:lpstr>
      <vt:lpstr>Welcome to Holly class</vt:lpstr>
      <vt:lpstr>Year 3 staff</vt:lpstr>
      <vt:lpstr>Themes</vt:lpstr>
      <vt:lpstr>PE – Monday &amp; Friday </vt:lpstr>
      <vt:lpstr>Things to remember </vt:lpstr>
      <vt:lpstr>Daily mile/ skipping/ mini workout</vt:lpstr>
      <vt:lpstr>Our school’s golden rules </vt:lpstr>
      <vt:lpstr>Classroom Expectations </vt:lpstr>
      <vt:lpstr>Dojo</vt:lpstr>
      <vt:lpstr>Cpoms</vt:lpstr>
      <vt:lpstr>PowerPoint Presentation</vt:lpstr>
      <vt:lpstr>PowerPoint Presentation</vt:lpstr>
      <vt:lpstr>School trips </vt:lpstr>
      <vt:lpstr>Nessy</vt:lpstr>
      <vt:lpstr>Weekly Merits</vt:lpstr>
      <vt:lpstr>Thank you!</vt:lpstr>
      <vt:lpstr>Questions &amp; concerns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Holly class</dc:title>
  <dc:creator>H.Dawson</dc:creator>
  <cp:lastModifiedBy>H.Dawson</cp:lastModifiedBy>
  <cp:revision>37</cp:revision>
  <dcterms:created xsi:type="dcterms:W3CDTF">2022-08-31T13:47:31Z</dcterms:created>
  <dcterms:modified xsi:type="dcterms:W3CDTF">2024-09-09T14:54:29Z</dcterms:modified>
</cp:coreProperties>
</file>