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57" r:id="rId3"/>
    <p:sldId id="260" r:id="rId4"/>
    <p:sldId id="267" r:id="rId5"/>
    <p:sldId id="261" r:id="rId6"/>
    <p:sldId id="262" r:id="rId7"/>
    <p:sldId id="263" r:id="rId8"/>
    <p:sldId id="264" r:id="rId9"/>
    <p:sldId id="265" r:id="rId10"/>
    <p:sldId id="266" r:id="rId11"/>
    <p:sldId id="259" r:id="rId12"/>
  </p:sldIdLst>
  <p:sldSz cx="6858000" cy="9906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50" d="100"/>
          <a:sy n="50" d="100"/>
        </p:scale>
        <p:origin x="-2232" y="174"/>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BAB191C-8C25-49A5-88C6-8DF182BAFAC5}" type="datetimeFigureOut">
              <a:rPr lang="en-GB" smtClean="0"/>
              <a:t>25/02/2017</a:t>
            </a:fld>
            <a:endParaRPr lang="en-GB"/>
          </a:p>
        </p:txBody>
      </p:sp>
      <p:sp>
        <p:nvSpPr>
          <p:cNvPr id="4" name="Slide Image Placeholder 3"/>
          <p:cNvSpPr>
            <a:spLocks noGrp="1" noRot="1" noChangeAspect="1"/>
          </p:cNvSpPr>
          <p:nvPr>
            <p:ph type="sldImg" idx="2"/>
          </p:nvPr>
        </p:nvSpPr>
        <p:spPr>
          <a:xfrm>
            <a:off x="2241550" y="685800"/>
            <a:ext cx="23749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BF013F9-1EF9-4557-A3E4-A4955AEC2ACA}" type="slidenum">
              <a:rPr lang="en-GB" smtClean="0"/>
              <a:t>‹#›</a:t>
            </a:fld>
            <a:endParaRPr lang="en-GB"/>
          </a:p>
        </p:txBody>
      </p:sp>
    </p:spTree>
    <p:extLst>
      <p:ext uri="{BB962C8B-B14F-4D97-AF65-F5344CB8AC3E}">
        <p14:creationId xmlns:p14="http://schemas.microsoft.com/office/powerpoint/2010/main" val="8081942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BF013F9-1EF9-4557-A3E4-A4955AEC2ACA}" type="slidenum">
              <a:rPr lang="en-GB" smtClean="0"/>
              <a:t>1</a:t>
            </a:fld>
            <a:endParaRPr lang="en-GB"/>
          </a:p>
        </p:txBody>
      </p:sp>
    </p:spTree>
    <p:extLst>
      <p:ext uri="{BB962C8B-B14F-4D97-AF65-F5344CB8AC3E}">
        <p14:creationId xmlns:p14="http://schemas.microsoft.com/office/powerpoint/2010/main" val="34037434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BF013F9-1EF9-4557-A3E4-A4955AEC2ACA}" type="slidenum">
              <a:rPr lang="en-GB" smtClean="0"/>
              <a:t>2</a:t>
            </a:fld>
            <a:endParaRPr lang="en-GB"/>
          </a:p>
        </p:txBody>
      </p:sp>
    </p:spTree>
    <p:extLst>
      <p:ext uri="{BB962C8B-B14F-4D97-AF65-F5344CB8AC3E}">
        <p14:creationId xmlns:p14="http://schemas.microsoft.com/office/powerpoint/2010/main" val="34037434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BF013F9-1EF9-4557-A3E4-A4955AEC2ACA}" type="slidenum">
              <a:rPr lang="en-GB" smtClean="0"/>
              <a:t>3</a:t>
            </a:fld>
            <a:endParaRPr lang="en-GB"/>
          </a:p>
        </p:txBody>
      </p:sp>
    </p:spTree>
    <p:extLst>
      <p:ext uri="{BB962C8B-B14F-4D97-AF65-F5344CB8AC3E}">
        <p14:creationId xmlns:p14="http://schemas.microsoft.com/office/powerpoint/2010/main" val="34037434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BF013F9-1EF9-4557-A3E4-A4955AEC2ACA}" type="slidenum">
              <a:rPr lang="en-GB" smtClean="0"/>
              <a:t>4</a:t>
            </a:fld>
            <a:endParaRPr lang="en-GB"/>
          </a:p>
        </p:txBody>
      </p:sp>
    </p:spTree>
    <p:extLst>
      <p:ext uri="{BB962C8B-B14F-4D97-AF65-F5344CB8AC3E}">
        <p14:creationId xmlns:p14="http://schemas.microsoft.com/office/powerpoint/2010/main" val="34037434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BF013F9-1EF9-4557-A3E4-A4955AEC2ACA}" type="slidenum">
              <a:rPr lang="en-GB" smtClean="0"/>
              <a:t>5</a:t>
            </a:fld>
            <a:endParaRPr lang="en-GB"/>
          </a:p>
        </p:txBody>
      </p:sp>
    </p:spTree>
    <p:extLst>
      <p:ext uri="{BB962C8B-B14F-4D97-AF65-F5344CB8AC3E}">
        <p14:creationId xmlns:p14="http://schemas.microsoft.com/office/powerpoint/2010/main" val="34037434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BF013F9-1EF9-4557-A3E4-A4955AEC2ACA}" type="slidenum">
              <a:rPr lang="en-GB" smtClean="0"/>
              <a:t>6</a:t>
            </a:fld>
            <a:endParaRPr lang="en-GB"/>
          </a:p>
        </p:txBody>
      </p:sp>
    </p:spTree>
    <p:extLst>
      <p:ext uri="{BB962C8B-B14F-4D97-AF65-F5344CB8AC3E}">
        <p14:creationId xmlns:p14="http://schemas.microsoft.com/office/powerpoint/2010/main" val="34037434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BF013F9-1EF9-4557-A3E4-A4955AEC2ACA}" type="slidenum">
              <a:rPr lang="en-GB" smtClean="0"/>
              <a:t>7</a:t>
            </a:fld>
            <a:endParaRPr lang="en-GB"/>
          </a:p>
        </p:txBody>
      </p:sp>
    </p:spTree>
    <p:extLst>
      <p:ext uri="{BB962C8B-B14F-4D97-AF65-F5344CB8AC3E}">
        <p14:creationId xmlns:p14="http://schemas.microsoft.com/office/powerpoint/2010/main" val="34037434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BF013F9-1EF9-4557-A3E4-A4955AEC2ACA}" type="slidenum">
              <a:rPr lang="en-GB" smtClean="0"/>
              <a:t>8</a:t>
            </a:fld>
            <a:endParaRPr lang="en-GB"/>
          </a:p>
        </p:txBody>
      </p:sp>
    </p:spTree>
    <p:extLst>
      <p:ext uri="{BB962C8B-B14F-4D97-AF65-F5344CB8AC3E}">
        <p14:creationId xmlns:p14="http://schemas.microsoft.com/office/powerpoint/2010/main" val="34037434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BF013F9-1EF9-4557-A3E4-A4955AEC2ACA}" type="slidenum">
              <a:rPr lang="en-GB" smtClean="0"/>
              <a:t>9</a:t>
            </a:fld>
            <a:endParaRPr lang="en-GB"/>
          </a:p>
        </p:txBody>
      </p:sp>
    </p:spTree>
    <p:extLst>
      <p:ext uri="{BB962C8B-B14F-4D97-AF65-F5344CB8AC3E}">
        <p14:creationId xmlns:p14="http://schemas.microsoft.com/office/powerpoint/2010/main" val="34037434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BF013F9-1EF9-4557-A3E4-A4955AEC2ACA}" type="slidenum">
              <a:rPr lang="en-GB" smtClean="0"/>
              <a:t>10</a:t>
            </a:fld>
            <a:endParaRPr lang="en-GB"/>
          </a:p>
        </p:txBody>
      </p:sp>
    </p:spTree>
    <p:extLst>
      <p:ext uri="{BB962C8B-B14F-4D97-AF65-F5344CB8AC3E}">
        <p14:creationId xmlns:p14="http://schemas.microsoft.com/office/powerpoint/2010/main" val="34037434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BF013F9-1EF9-4557-A3E4-A4955AEC2ACA}" type="slidenum">
              <a:rPr lang="en-GB" smtClean="0"/>
              <a:t>11</a:t>
            </a:fld>
            <a:endParaRPr lang="en-GB"/>
          </a:p>
        </p:txBody>
      </p:sp>
    </p:spTree>
    <p:extLst>
      <p:ext uri="{BB962C8B-B14F-4D97-AF65-F5344CB8AC3E}">
        <p14:creationId xmlns:p14="http://schemas.microsoft.com/office/powerpoint/2010/main" val="34037434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3077283"/>
            <a:ext cx="5829300" cy="2123369"/>
          </a:xfrm>
        </p:spPr>
        <p:txBody>
          <a:bodyPr/>
          <a:lstStyle/>
          <a:p>
            <a:r>
              <a:rPr lang="en-US" smtClean="0"/>
              <a:t>Click to edit Master title style</a:t>
            </a:r>
            <a:endParaRPr lang="en-GB"/>
          </a:p>
        </p:txBody>
      </p:sp>
      <p:sp>
        <p:nvSpPr>
          <p:cNvPr id="3" name="Subtitle 2"/>
          <p:cNvSpPr>
            <a:spLocks noGrp="1"/>
          </p:cNvSpPr>
          <p:nvPr>
            <p:ph type="subTitle" idx="1"/>
          </p:nvPr>
        </p:nvSpPr>
        <p:spPr>
          <a:xfrm>
            <a:off x="1028700" y="5613400"/>
            <a:ext cx="4800600" cy="2531533"/>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A89AB18-D412-4B8C-B771-6C74626E4C0B}" type="datetimeFigureOut">
              <a:rPr lang="en-GB" smtClean="0"/>
              <a:t>25/02/2017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7118D8-4270-4FA5-8E3E-6D475E5C5F82}" type="slidenum">
              <a:rPr lang="en-GB" smtClean="0"/>
              <a:t>‹#›</a:t>
            </a:fld>
            <a:endParaRPr lang="en-GB"/>
          </a:p>
        </p:txBody>
      </p:sp>
    </p:spTree>
    <p:extLst>
      <p:ext uri="{BB962C8B-B14F-4D97-AF65-F5344CB8AC3E}">
        <p14:creationId xmlns:p14="http://schemas.microsoft.com/office/powerpoint/2010/main" val="33308766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A89AB18-D412-4B8C-B771-6C74626E4C0B}" type="datetimeFigureOut">
              <a:rPr lang="en-GB" smtClean="0"/>
              <a:t>25/02/2017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7118D8-4270-4FA5-8E3E-6D475E5C5F82}" type="slidenum">
              <a:rPr lang="en-GB" smtClean="0"/>
              <a:t>‹#›</a:t>
            </a:fld>
            <a:endParaRPr lang="en-GB"/>
          </a:p>
        </p:txBody>
      </p:sp>
    </p:spTree>
    <p:extLst>
      <p:ext uri="{BB962C8B-B14F-4D97-AF65-F5344CB8AC3E}">
        <p14:creationId xmlns:p14="http://schemas.microsoft.com/office/powerpoint/2010/main" val="24364493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6365522"/>
            <a:ext cx="5829300" cy="1967442"/>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541735" y="4198587"/>
            <a:ext cx="5829300" cy="216693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A89AB18-D412-4B8C-B771-6C74626E4C0B}" type="datetimeFigureOut">
              <a:rPr lang="en-GB" smtClean="0"/>
              <a:t>25/02/2017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7118D8-4270-4FA5-8E3E-6D475E5C5F82}" type="slidenum">
              <a:rPr lang="en-GB" smtClean="0"/>
              <a:t>‹#›</a:t>
            </a:fld>
            <a:endParaRPr lang="en-GB"/>
          </a:p>
        </p:txBody>
      </p:sp>
    </p:spTree>
    <p:extLst>
      <p:ext uri="{BB962C8B-B14F-4D97-AF65-F5344CB8AC3E}">
        <p14:creationId xmlns:p14="http://schemas.microsoft.com/office/powerpoint/2010/main" val="7239691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257176" y="3081867"/>
            <a:ext cx="2257425" cy="871590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2628901" y="3081867"/>
            <a:ext cx="2257425" cy="871590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A89AB18-D412-4B8C-B771-6C74626E4C0B}" type="datetimeFigureOut">
              <a:rPr lang="en-GB" smtClean="0"/>
              <a:t>25/02/2017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77118D8-4270-4FA5-8E3E-6D475E5C5F82}" type="slidenum">
              <a:rPr lang="en-GB" smtClean="0"/>
              <a:t>‹#›</a:t>
            </a:fld>
            <a:endParaRPr lang="en-GB"/>
          </a:p>
        </p:txBody>
      </p:sp>
    </p:spTree>
    <p:extLst>
      <p:ext uri="{BB962C8B-B14F-4D97-AF65-F5344CB8AC3E}">
        <p14:creationId xmlns:p14="http://schemas.microsoft.com/office/powerpoint/2010/main" val="16618171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96699"/>
            <a:ext cx="6172200" cy="1651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342900" y="2217385"/>
            <a:ext cx="3030141"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42900" y="3141486"/>
            <a:ext cx="3030141"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3483770" y="2217385"/>
            <a:ext cx="3031331"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483770" y="3141486"/>
            <a:ext cx="3031331"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A89AB18-D412-4B8C-B771-6C74626E4C0B}" type="datetimeFigureOut">
              <a:rPr lang="en-GB" smtClean="0"/>
              <a:t>25/02/2017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77118D8-4270-4FA5-8E3E-6D475E5C5F82}" type="slidenum">
              <a:rPr lang="en-GB" smtClean="0"/>
              <a:t>‹#›</a:t>
            </a:fld>
            <a:endParaRPr lang="en-GB"/>
          </a:p>
        </p:txBody>
      </p:sp>
    </p:spTree>
    <p:extLst>
      <p:ext uri="{BB962C8B-B14F-4D97-AF65-F5344CB8AC3E}">
        <p14:creationId xmlns:p14="http://schemas.microsoft.com/office/powerpoint/2010/main" val="8354893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A89AB18-D412-4B8C-B771-6C74626E4C0B}" type="datetimeFigureOut">
              <a:rPr lang="en-GB" smtClean="0"/>
              <a:t>25/02/2017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77118D8-4270-4FA5-8E3E-6D475E5C5F82}" type="slidenum">
              <a:rPr lang="en-GB" smtClean="0"/>
              <a:t>‹#›</a:t>
            </a:fld>
            <a:endParaRPr lang="en-GB"/>
          </a:p>
        </p:txBody>
      </p:sp>
    </p:spTree>
    <p:extLst>
      <p:ext uri="{BB962C8B-B14F-4D97-AF65-F5344CB8AC3E}">
        <p14:creationId xmlns:p14="http://schemas.microsoft.com/office/powerpoint/2010/main" val="28159871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89AB18-D412-4B8C-B771-6C74626E4C0B}" type="datetimeFigureOut">
              <a:rPr lang="en-GB" smtClean="0"/>
              <a:t>25/02/2017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77118D8-4270-4FA5-8E3E-6D475E5C5F82}" type="slidenum">
              <a:rPr lang="en-GB" smtClean="0"/>
              <a:t>‹#›</a:t>
            </a:fld>
            <a:endParaRPr lang="en-GB"/>
          </a:p>
        </p:txBody>
      </p:sp>
    </p:spTree>
    <p:extLst>
      <p:ext uri="{BB962C8B-B14F-4D97-AF65-F5344CB8AC3E}">
        <p14:creationId xmlns:p14="http://schemas.microsoft.com/office/powerpoint/2010/main" val="7599196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1" y="394406"/>
            <a:ext cx="2256235" cy="1678517"/>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2681288" y="394406"/>
            <a:ext cx="3833813" cy="845449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342901" y="2072923"/>
            <a:ext cx="2256235" cy="677598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A89AB18-D412-4B8C-B771-6C74626E4C0B}" type="datetimeFigureOut">
              <a:rPr lang="en-GB" smtClean="0"/>
              <a:t>25/02/2017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77118D8-4270-4FA5-8E3E-6D475E5C5F82}" type="slidenum">
              <a:rPr lang="en-GB" smtClean="0"/>
              <a:t>‹#›</a:t>
            </a:fld>
            <a:endParaRPr lang="en-GB"/>
          </a:p>
        </p:txBody>
      </p:sp>
    </p:spTree>
    <p:extLst>
      <p:ext uri="{BB962C8B-B14F-4D97-AF65-F5344CB8AC3E}">
        <p14:creationId xmlns:p14="http://schemas.microsoft.com/office/powerpoint/2010/main" val="30553758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934201"/>
            <a:ext cx="4114800" cy="818622"/>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344216" y="885119"/>
            <a:ext cx="4114800" cy="594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752823"/>
            <a:ext cx="4114800" cy="116257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A89AB18-D412-4B8C-B771-6C74626E4C0B}" type="datetimeFigureOut">
              <a:rPr lang="en-GB" smtClean="0"/>
              <a:t>25/02/2017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77118D8-4270-4FA5-8E3E-6D475E5C5F82}" type="slidenum">
              <a:rPr lang="en-GB" smtClean="0"/>
              <a:t>‹#›</a:t>
            </a:fld>
            <a:endParaRPr lang="en-GB"/>
          </a:p>
        </p:txBody>
      </p:sp>
    </p:spTree>
    <p:extLst>
      <p:ext uri="{BB962C8B-B14F-4D97-AF65-F5344CB8AC3E}">
        <p14:creationId xmlns:p14="http://schemas.microsoft.com/office/powerpoint/2010/main" val="12477531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A89AB18-D412-4B8C-B771-6C74626E4C0B}" type="datetimeFigureOut">
              <a:rPr lang="en-GB" smtClean="0"/>
              <a:t>25/02/2017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7118D8-4270-4FA5-8E3E-6D475E5C5F82}" type="slidenum">
              <a:rPr lang="en-GB" smtClean="0"/>
              <a:t>‹#›</a:t>
            </a:fld>
            <a:endParaRPr lang="en-GB"/>
          </a:p>
        </p:txBody>
      </p:sp>
    </p:spTree>
    <p:extLst>
      <p:ext uri="{BB962C8B-B14F-4D97-AF65-F5344CB8AC3E}">
        <p14:creationId xmlns:p14="http://schemas.microsoft.com/office/powerpoint/2010/main" val="37086148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529697"/>
            <a:ext cx="1157288" cy="112680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257176" y="529697"/>
            <a:ext cx="3357563" cy="112680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A89AB18-D412-4B8C-B771-6C74626E4C0B}" type="datetimeFigureOut">
              <a:rPr lang="en-GB" smtClean="0"/>
              <a:t>25/02/2017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7118D8-4270-4FA5-8E3E-6D475E5C5F82}" type="slidenum">
              <a:rPr lang="en-GB" smtClean="0"/>
              <a:t>‹#›</a:t>
            </a:fld>
            <a:endParaRPr lang="en-GB"/>
          </a:p>
        </p:txBody>
      </p:sp>
    </p:spTree>
    <p:extLst>
      <p:ext uri="{BB962C8B-B14F-4D97-AF65-F5344CB8AC3E}">
        <p14:creationId xmlns:p14="http://schemas.microsoft.com/office/powerpoint/2010/main" val="25587872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96699"/>
            <a:ext cx="6172200" cy="1651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342900" y="2311402"/>
            <a:ext cx="6172200" cy="653750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342900" y="9181396"/>
            <a:ext cx="1600200" cy="527402"/>
          </a:xfrm>
          <a:prstGeom prst="rect">
            <a:avLst/>
          </a:prstGeom>
        </p:spPr>
        <p:txBody>
          <a:bodyPr vert="horz" lIns="91440" tIns="45720" rIns="91440" bIns="45720" rtlCol="0" anchor="ctr"/>
          <a:lstStyle>
            <a:lvl1pPr algn="l">
              <a:defRPr sz="1200">
                <a:solidFill>
                  <a:schemeClr val="tx1">
                    <a:tint val="75000"/>
                  </a:schemeClr>
                </a:solidFill>
              </a:defRPr>
            </a:lvl1pPr>
          </a:lstStyle>
          <a:p>
            <a:fld id="{CA89AB18-D412-4B8C-B771-6C74626E4C0B}" type="datetimeFigureOut">
              <a:rPr lang="en-GB" smtClean="0"/>
              <a:t>25/02/2017</a:t>
            </a:fld>
            <a:endParaRPr lang="en-GB"/>
          </a:p>
        </p:txBody>
      </p:sp>
      <p:sp>
        <p:nvSpPr>
          <p:cNvPr id="5" name="Footer Placeholder 4"/>
          <p:cNvSpPr>
            <a:spLocks noGrp="1"/>
          </p:cNvSpPr>
          <p:nvPr>
            <p:ph type="ftr" sz="quarter" idx="3"/>
          </p:nvPr>
        </p:nvSpPr>
        <p:spPr>
          <a:xfrm>
            <a:off x="2343150" y="9181396"/>
            <a:ext cx="2171700" cy="52740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9181396"/>
            <a:ext cx="1600200" cy="527402"/>
          </a:xfrm>
          <a:prstGeom prst="rect">
            <a:avLst/>
          </a:prstGeom>
        </p:spPr>
        <p:txBody>
          <a:bodyPr vert="horz" lIns="91440" tIns="45720" rIns="91440" bIns="45720" rtlCol="0" anchor="ctr"/>
          <a:lstStyle>
            <a:lvl1pPr algn="r">
              <a:defRPr sz="1200">
                <a:solidFill>
                  <a:schemeClr val="tx1">
                    <a:tint val="75000"/>
                  </a:schemeClr>
                </a:solidFill>
              </a:defRPr>
            </a:lvl1pPr>
          </a:lstStyle>
          <a:p>
            <a:fld id="{977118D8-4270-4FA5-8E3E-6D475E5C5F82}" type="slidenum">
              <a:rPr lang="en-GB" smtClean="0"/>
              <a:t>‹#›</a:t>
            </a:fld>
            <a:endParaRPr lang="en-GB"/>
          </a:p>
        </p:txBody>
      </p:sp>
    </p:spTree>
    <p:extLst>
      <p:ext uri="{BB962C8B-B14F-4D97-AF65-F5344CB8AC3E}">
        <p14:creationId xmlns:p14="http://schemas.microsoft.com/office/powerpoint/2010/main" val="33627540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31186" y="344486"/>
            <a:ext cx="1740046" cy="1760761"/>
          </a:xfrm>
          <a:prstGeom prst="rect">
            <a:avLst/>
          </a:prstGeom>
        </p:spPr>
      </p:pic>
      <p:sp>
        <p:nvSpPr>
          <p:cNvPr id="5" name="Rectangle 4"/>
          <p:cNvSpPr/>
          <p:nvPr/>
        </p:nvSpPr>
        <p:spPr>
          <a:xfrm>
            <a:off x="167375" y="179207"/>
            <a:ext cx="6552728" cy="9577064"/>
          </a:xfrm>
          <a:prstGeom prst="rect">
            <a:avLst/>
          </a:prstGeom>
          <a:noFill/>
          <a:ln w="63500">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1297991" y="2269892"/>
            <a:ext cx="4291496" cy="3416320"/>
          </a:xfrm>
          <a:prstGeom prst="rect">
            <a:avLst/>
          </a:prstGeom>
          <a:noFill/>
        </p:spPr>
        <p:txBody>
          <a:bodyPr wrap="none" lIns="91440" tIns="45720" rIns="91440" bIns="45720">
            <a:spAutoFit/>
            <a:scene3d>
              <a:camera prst="orthographicFront"/>
              <a:lightRig rig="threePt" dir="t"/>
            </a:scene3d>
            <a:sp3d extrusionH="57150">
              <a:bevelT w="38100" h="38100"/>
            </a:sp3d>
          </a:bodyPr>
          <a:lstStyle/>
          <a:p>
            <a:pPr algn="ctr"/>
            <a:r>
              <a:rPr lang="en-US" sz="7200" b="1" cap="none" spc="0" dirty="0" smtClean="0">
                <a:ln w="10541" cmpd="sng">
                  <a:solidFill>
                    <a:srgbClr val="008000"/>
                  </a:solidFill>
                  <a:prstDash val="solid"/>
                </a:ln>
                <a:gradFill>
                  <a:gsLst>
                    <a:gs pos="0">
                      <a:srgbClr val="DDEBCF"/>
                    </a:gs>
                    <a:gs pos="50000">
                      <a:srgbClr val="9CB86E"/>
                    </a:gs>
                    <a:gs pos="100000">
                      <a:srgbClr val="156B13"/>
                    </a:gs>
                  </a:gsLst>
                  <a:lin ang="5400000" scaled="0"/>
                </a:gradFill>
                <a:effectLst/>
                <a:latin typeface="Twinkl" pitchFamily="50" charset="0"/>
              </a:rPr>
              <a:t>Learn Its</a:t>
            </a:r>
          </a:p>
          <a:p>
            <a:pPr algn="ctr"/>
            <a:r>
              <a:rPr lang="en-US" sz="7200" b="1" dirty="0" smtClean="0">
                <a:ln w="10541" cmpd="sng">
                  <a:solidFill>
                    <a:srgbClr val="008000"/>
                  </a:solidFill>
                  <a:prstDash val="solid"/>
                </a:ln>
                <a:gradFill>
                  <a:gsLst>
                    <a:gs pos="0">
                      <a:srgbClr val="DDEBCF"/>
                    </a:gs>
                    <a:gs pos="50000">
                      <a:srgbClr val="9CB86E"/>
                    </a:gs>
                    <a:gs pos="100000">
                      <a:srgbClr val="156B13"/>
                    </a:gs>
                  </a:gsLst>
                  <a:lin ang="5400000" scaled="0"/>
                </a:gradFill>
                <a:latin typeface="Twinkl" pitchFamily="50" charset="0"/>
              </a:rPr>
              <a:t>at</a:t>
            </a:r>
          </a:p>
          <a:p>
            <a:pPr algn="ctr"/>
            <a:r>
              <a:rPr lang="en-US" sz="7200" b="1" cap="none" spc="0" dirty="0" err="1" smtClean="0">
                <a:ln w="10541" cmpd="sng">
                  <a:solidFill>
                    <a:srgbClr val="008000"/>
                  </a:solidFill>
                  <a:prstDash val="solid"/>
                </a:ln>
                <a:gradFill>
                  <a:gsLst>
                    <a:gs pos="0">
                      <a:srgbClr val="DDEBCF"/>
                    </a:gs>
                    <a:gs pos="50000">
                      <a:srgbClr val="9CB86E"/>
                    </a:gs>
                    <a:gs pos="100000">
                      <a:srgbClr val="156B13"/>
                    </a:gs>
                  </a:gsLst>
                  <a:lin ang="5400000" scaled="0"/>
                </a:gradFill>
                <a:effectLst/>
                <a:latin typeface="Twinkl" pitchFamily="50" charset="0"/>
              </a:rPr>
              <a:t>Lacewood</a:t>
            </a:r>
            <a:endParaRPr lang="en-US" sz="7200" b="1" cap="none" spc="0" dirty="0">
              <a:ln w="10541" cmpd="sng">
                <a:solidFill>
                  <a:srgbClr val="008000"/>
                </a:solidFill>
                <a:prstDash val="solid"/>
              </a:ln>
              <a:gradFill>
                <a:gsLst>
                  <a:gs pos="0">
                    <a:srgbClr val="DDEBCF"/>
                  </a:gs>
                  <a:gs pos="50000">
                    <a:srgbClr val="9CB86E"/>
                  </a:gs>
                  <a:gs pos="100000">
                    <a:srgbClr val="156B13"/>
                  </a:gs>
                </a:gsLst>
                <a:lin ang="5400000" scaled="0"/>
              </a:gradFill>
              <a:effectLst/>
              <a:latin typeface="Twinkl" pitchFamily="50" charset="0"/>
            </a:endParaRPr>
          </a:p>
        </p:txBody>
      </p:sp>
      <p:pic>
        <p:nvPicPr>
          <p:cNvPr id="102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34914" y="5686212"/>
            <a:ext cx="5065776" cy="39149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520199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67375" y="179207"/>
            <a:ext cx="6552728" cy="9577064"/>
          </a:xfrm>
          <a:prstGeom prst="rect">
            <a:avLst/>
          </a:prstGeom>
          <a:noFill/>
          <a:ln w="63500">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318977" y="2530548"/>
            <a:ext cx="5970311" cy="4524315"/>
          </a:xfrm>
          <a:prstGeom prst="rect">
            <a:avLst/>
          </a:prstGeom>
          <a:noFill/>
        </p:spPr>
        <p:txBody>
          <a:bodyPr wrap="square" rtlCol="0">
            <a:spAutoFit/>
          </a:bodyPr>
          <a:lstStyle/>
          <a:p>
            <a:r>
              <a:rPr lang="en-GB" b="1" u="sng" dirty="0" smtClean="0">
                <a:solidFill>
                  <a:srgbClr val="008000"/>
                </a:solidFill>
                <a:latin typeface="Twinkl" pitchFamily="50" charset="0"/>
              </a:rPr>
              <a:t>What are Learn its?</a:t>
            </a:r>
          </a:p>
          <a:p>
            <a:endParaRPr lang="en-GB" b="1" u="sng" dirty="0">
              <a:solidFill>
                <a:srgbClr val="008000"/>
              </a:solidFill>
              <a:latin typeface="Twinkl" pitchFamily="50" charset="0"/>
            </a:endParaRPr>
          </a:p>
          <a:p>
            <a:pPr algn="just"/>
            <a:r>
              <a:rPr lang="en-GB" dirty="0">
                <a:latin typeface="Twinkl" pitchFamily="50" charset="0"/>
              </a:rPr>
              <a:t>‘Learn its’ is a teaching programme used to help children to become numerate. Problem solving and word problems cannot be solved until children can manipulate and understand how numbers work. </a:t>
            </a:r>
            <a:endParaRPr lang="en-GB" dirty="0" smtClean="0">
              <a:latin typeface="Twinkl" pitchFamily="50" charset="0"/>
            </a:endParaRPr>
          </a:p>
          <a:p>
            <a:pPr algn="just"/>
            <a:endParaRPr lang="en-GB" dirty="0">
              <a:latin typeface="Twinkl" pitchFamily="50" charset="0"/>
            </a:endParaRPr>
          </a:p>
          <a:p>
            <a:pPr algn="just"/>
            <a:endParaRPr lang="en-GB" dirty="0" smtClean="0">
              <a:latin typeface="Twinkl" pitchFamily="50" charset="0"/>
            </a:endParaRPr>
          </a:p>
          <a:p>
            <a:pPr algn="just"/>
            <a:r>
              <a:rPr lang="en-GB" dirty="0" smtClean="0">
                <a:latin typeface="Twinkl" pitchFamily="50" charset="0"/>
              </a:rPr>
              <a:t>Learn </a:t>
            </a:r>
            <a:r>
              <a:rPr lang="en-GB" dirty="0">
                <a:latin typeface="Twinkl" pitchFamily="50" charset="0"/>
              </a:rPr>
              <a:t>Its are addition facts and times tables facts. There are 72 Learns Its in total. 36 addition Learn Its and 36 multiplication Learn Its. These are facts that children need to learn off by heart, so when they are asked ‘What is 6+4 ?’ they are able to give the answer as quickly as they would be able to tell you their name. As soon as they know 3x5=15 they also know 5x3=15 (This is known as a ‘Switcher</a:t>
            </a:r>
            <a:r>
              <a:rPr lang="en-GB" dirty="0" smtClean="0">
                <a:latin typeface="Twinkl" pitchFamily="50" charset="0"/>
              </a:rPr>
              <a:t>’).</a:t>
            </a:r>
            <a:endParaRPr lang="en-GB" dirty="0">
              <a:latin typeface="Twinkl" pitchFamily="50"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30775" y="344487"/>
            <a:ext cx="1520221" cy="1538319"/>
          </a:xfrm>
          <a:prstGeom prst="rect">
            <a:avLst/>
          </a:prstGeom>
        </p:spPr>
      </p:pic>
    </p:spTree>
    <p:extLst>
      <p:ext uri="{BB962C8B-B14F-4D97-AF65-F5344CB8AC3E}">
        <p14:creationId xmlns:p14="http://schemas.microsoft.com/office/powerpoint/2010/main" val="23971921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67375" y="179207"/>
            <a:ext cx="6552728" cy="9577064"/>
          </a:xfrm>
          <a:prstGeom prst="rect">
            <a:avLst/>
          </a:prstGeom>
          <a:noFill/>
          <a:ln w="63500">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318977" y="2170617"/>
            <a:ext cx="6253273" cy="7848302"/>
          </a:xfrm>
          <a:prstGeom prst="rect">
            <a:avLst/>
          </a:prstGeom>
          <a:noFill/>
        </p:spPr>
        <p:txBody>
          <a:bodyPr wrap="square" rtlCol="0">
            <a:spAutoFit/>
          </a:bodyPr>
          <a:lstStyle/>
          <a:p>
            <a:r>
              <a:rPr lang="en-GB" b="1" u="sng" dirty="0" smtClean="0">
                <a:solidFill>
                  <a:srgbClr val="008000"/>
                </a:solidFill>
                <a:latin typeface="Twinkl" pitchFamily="50" charset="0"/>
              </a:rPr>
              <a:t>What happens in school?</a:t>
            </a:r>
          </a:p>
          <a:p>
            <a:pPr algn="just"/>
            <a:r>
              <a:rPr lang="en-GB" dirty="0" smtClean="0">
                <a:latin typeface="Twinkl" pitchFamily="50" charset="0"/>
              </a:rPr>
              <a:t>As part of their everyday Numeracy lessons, Children will take part in fast-paced activities that are aimed to strengthen their number fact memory. These sessions are varied with a sense of fun and achievement at the core. Activities range from white board work, flashcards,  ‘use what you know’ sheets, worksheets, songs and actions.</a:t>
            </a:r>
          </a:p>
          <a:p>
            <a:pPr algn="just"/>
            <a:endParaRPr lang="en-GB" dirty="0">
              <a:latin typeface="Twinkl" pitchFamily="50" charset="0"/>
            </a:endParaRPr>
          </a:p>
          <a:p>
            <a:pPr algn="just"/>
            <a:r>
              <a:rPr lang="en-GB" b="1" u="sng" dirty="0" smtClean="0">
                <a:solidFill>
                  <a:srgbClr val="008000"/>
                </a:solidFill>
                <a:latin typeface="Twinkl" pitchFamily="50" charset="0"/>
              </a:rPr>
              <a:t>Big Maths Beat That</a:t>
            </a:r>
            <a:endParaRPr lang="en-GB" b="1" u="sng" dirty="0">
              <a:solidFill>
                <a:srgbClr val="008000"/>
              </a:solidFill>
              <a:latin typeface="Twinkl" pitchFamily="50" charset="0"/>
            </a:endParaRPr>
          </a:p>
          <a:p>
            <a:pPr algn="just"/>
            <a:r>
              <a:rPr lang="en-GB" dirty="0" smtClean="0">
                <a:latin typeface="Twinkl" pitchFamily="50" charset="0"/>
              </a:rPr>
              <a:t>Every week the children sit a ‘Big Maths Beat That’ test. These tests are designed to be motivating, positive and of course fun. Every child in every class, sits whichever test is suitable to their level. This means that every child gains a sense of achievement as they work through their test</a:t>
            </a:r>
            <a:r>
              <a:rPr lang="en-GB" dirty="0" smtClean="0"/>
              <a:t> </a:t>
            </a:r>
            <a:r>
              <a:rPr lang="en-GB" dirty="0" smtClean="0">
                <a:latin typeface="Twinkl" pitchFamily="50" charset="0"/>
              </a:rPr>
              <a:t>trying to beat their own test score from the previous week.</a:t>
            </a:r>
          </a:p>
          <a:p>
            <a:pPr algn="just"/>
            <a:endParaRPr lang="en-GB" dirty="0" smtClean="0"/>
          </a:p>
          <a:p>
            <a:pPr algn="just"/>
            <a:r>
              <a:rPr lang="en-GB" b="1" u="sng" dirty="0" smtClean="0">
                <a:solidFill>
                  <a:srgbClr val="008000"/>
                </a:solidFill>
                <a:latin typeface="Twinkl" pitchFamily="50" charset="0"/>
              </a:rPr>
              <a:t>Always try your best to be your best</a:t>
            </a:r>
          </a:p>
          <a:p>
            <a:pPr algn="just"/>
            <a:r>
              <a:rPr lang="en-GB" dirty="0" smtClean="0">
                <a:latin typeface="Twinkl" pitchFamily="50" charset="0"/>
              </a:rPr>
              <a:t>Our school motto really </a:t>
            </a:r>
            <a:r>
              <a:rPr lang="en-GB" dirty="0" smtClean="0">
                <a:latin typeface="Twinkl" pitchFamily="50" charset="0"/>
              </a:rPr>
              <a:t>supports </a:t>
            </a:r>
            <a:r>
              <a:rPr lang="en-GB" dirty="0" smtClean="0">
                <a:latin typeface="Twinkl" pitchFamily="50" charset="0"/>
              </a:rPr>
              <a:t>the key elements of the learn its </a:t>
            </a:r>
            <a:r>
              <a:rPr lang="en-GB" dirty="0" smtClean="0">
                <a:latin typeface="Twinkl" pitchFamily="50" charset="0"/>
              </a:rPr>
              <a:t>programme. Of </a:t>
            </a:r>
            <a:r>
              <a:rPr lang="en-GB" dirty="0" smtClean="0">
                <a:latin typeface="Twinkl" pitchFamily="50" charset="0"/>
              </a:rPr>
              <a:t>course the aim is to get to know all of the learn its, but the effort along the way is what will make the difference. And it is this personal achievement that is rewarded in the classroom</a:t>
            </a:r>
            <a:r>
              <a:rPr lang="en-GB" dirty="0">
                <a:latin typeface="Twinkl" pitchFamily="50" charset="0"/>
              </a:rPr>
              <a:t>. </a:t>
            </a:r>
            <a:r>
              <a:rPr lang="en-GB" dirty="0" smtClean="0">
                <a:latin typeface="Twinkl" pitchFamily="50" charset="0"/>
              </a:rPr>
              <a:t>The children </a:t>
            </a:r>
            <a:r>
              <a:rPr lang="en-GB" dirty="0">
                <a:latin typeface="Twinkl" pitchFamily="50" charset="0"/>
              </a:rPr>
              <a:t>are given mini certificates </a:t>
            </a:r>
            <a:r>
              <a:rPr lang="en-GB" dirty="0" smtClean="0">
                <a:latin typeface="Twinkl" pitchFamily="50" charset="0"/>
              </a:rPr>
              <a:t>whenever </a:t>
            </a:r>
            <a:r>
              <a:rPr lang="en-GB" dirty="0">
                <a:latin typeface="Twinkl" pitchFamily="50" charset="0"/>
              </a:rPr>
              <a:t>they gain a new personal best </a:t>
            </a:r>
            <a:r>
              <a:rPr lang="en-GB" dirty="0" smtClean="0">
                <a:latin typeface="Twinkl" pitchFamily="50" charset="0"/>
              </a:rPr>
              <a:t>score or when they are ready for their next ‘learn its’ challenge.</a:t>
            </a:r>
            <a:endParaRPr lang="en-GB" dirty="0" smtClean="0"/>
          </a:p>
          <a:p>
            <a:pPr algn="just"/>
            <a:endParaRPr lang="en-GB" dirty="0"/>
          </a:p>
          <a:p>
            <a:endParaRPr lang="en-GB" b="1" u="sng" dirty="0" smtClean="0">
              <a:solidFill>
                <a:srgbClr val="008000"/>
              </a:solidFill>
              <a:latin typeface="Twinkl" pitchFamily="50" charset="0"/>
            </a:endParaRPr>
          </a:p>
          <a:p>
            <a:endParaRPr lang="en-GB" b="1" u="sng" dirty="0">
              <a:solidFill>
                <a:srgbClr val="008000"/>
              </a:solidFill>
              <a:latin typeface="Twinkl" pitchFamily="50"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30775" y="344487"/>
            <a:ext cx="1520221" cy="1538319"/>
          </a:xfrm>
          <a:prstGeom prst="rect">
            <a:avLst/>
          </a:prstGeom>
        </p:spPr>
      </p:pic>
    </p:spTree>
    <p:extLst>
      <p:ext uri="{BB962C8B-B14F-4D97-AF65-F5344CB8AC3E}">
        <p14:creationId xmlns:p14="http://schemas.microsoft.com/office/powerpoint/2010/main" val="6202417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67375" y="179207"/>
            <a:ext cx="6552728" cy="9577064"/>
          </a:xfrm>
          <a:prstGeom prst="rect">
            <a:avLst/>
          </a:prstGeom>
          <a:noFill/>
          <a:ln w="63500">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318977" y="2170617"/>
            <a:ext cx="6253273" cy="7017306"/>
          </a:xfrm>
          <a:prstGeom prst="rect">
            <a:avLst/>
          </a:prstGeom>
          <a:noFill/>
        </p:spPr>
        <p:txBody>
          <a:bodyPr wrap="square" rtlCol="0">
            <a:spAutoFit/>
          </a:bodyPr>
          <a:lstStyle/>
          <a:p>
            <a:r>
              <a:rPr lang="en-GB" b="1" u="sng" dirty="0" smtClean="0">
                <a:solidFill>
                  <a:srgbClr val="008000"/>
                </a:solidFill>
                <a:latin typeface="Twinkl" pitchFamily="50" charset="0"/>
              </a:rPr>
              <a:t>Helping your child at home</a:t>
            </a:r>
          </a:p>
          <a:p>
            <a:pPr algn="just"/>
            <a:r>
              <a:rPr lang="en-GB" dirty="0" smtClean="0">
                <a:latin typeface="Twinkl" pitchFamily="50" charset="0"/>
              </a:rPr>
              <a:t>There is one very important rule when helping your child learn their </a:t>
            </a:r>
            <a:r>
              <a:rPr lang="en-GB" dirty="0" smtClean="0">
                <a:latin typeface="Twinkl" pitchFamily="50" charset="0"/>
              </a:rPr>
              <a:t>‘learn its’: </a:t>
            </a:r>
            <a:r>
              <a:rPr lang="en-GB" dirty="0" smtClean="0">
                <a:latin typeface="Twinkl" pitchFamily="50" charset="0"/>
              </a:rPr>
              <a:t>NO FINGERS! Remember, these are supposed to be instant recall facts. </a:t>
            </a:r>
          </a:p>
          <a:p>
            <a:pPr algn="just"/>
            <a:endParaRPr lang="en-GB" dirty="0" smtClean="0">
              <a:latin typeface="Twinkl" pitchFamily="50" charset="0"/>
            </a:endParaRPr>
          </a:p>
          <a:p>
            <a:pPr algn="just"/>
            <a:r>
              <a:rPr lang="en-GB" b="1" u="sng" dirty="0" smtClean="0">
                <a:solidFill>
                  <a:srgbClr val="008000"/>
                </a:solidFill>
                <a:latin typeface="Twinkl" pitchFamily="50" charset="0"/>
              </a:rPr>
              <a:t>Counting</a:t>
            </a:r>
          </a:p>
          <a:p>
            <a:pPr algn="just"/>
            <a:r>
              <a:rPr lang="en-GB" dirty="0" smtClean="0">
                <a:latin typeface="Twinkl" pitchFamily="50" charset="0"/>
              </a:rPr>
              <a:t>Practising counting in multiples is the first step to helping to consolidate number facts. Why not challenge your child to do this as </a:t>
            </a:r>
            <a:r>
              <a:rPr lang="en-GB" dirty="0" smtClean="0">
                <a:latin typeface="Twinkl" pitchFamily="50" charset="0"/>
              </a:rPr>
              <a:t>they </a:t>
            </a:r>
            <a:r>
              <a:rPr lang="en-GB" dirty="0" smtClean="0">
                <a:latin typeface="Twinkl" pitchFamily="50" charset="0"/>
              </a:rPr>
              <a:t>get dressed in the morning, before </a:t>
            </a:r>
            <a:r>
              <a:rPr lang="en-GB" dirty="0" smtClean="0">
                <a:latin typeface="Twinkl" pitchFamily="50" charset="0"/>
              </a:rPr>
              <a:t>breakfast or whilst </a:t>
            </a:r>
            <a:r>
              <a:rPr lang="en-GB" dirty="0" smtClean="0">
                <a:latin typeface="Twinkl" pitchFamily="50" charset="0"/>
              </a:rPr>
              <a:t>walking to school. Make sure your child can count in multiples not always from zero. For example counting in 4s from 32.</a:t>
            </a:r>
          </a:p>
          <a:p>
            <a:pPr algn="just"/>
            <a:endParaRPr lang="en-GB" dirty="0">
              <a:latin typeface="Twinkl" pitchFamily="50" charset="0"/>
            </a:endParaRPr>
          </a:p>
          <a:p>
            <a:pPr algn="just"/>
            <a:r>
              <a:rPr lang="en-GB" b="1" u="sng" dirty="0" smtClean="0">
                <a:solidFill>
                  <a:srgbClr val="008000"/>
                </a:solidFill>
                <a:latin typeface="Twinkl" pitchFamily="50" charset="0"/>
              </a:rPr>
              <a:t>Learn Its</a:t>
            </a:r>
            <a:endParaRPr lang="en-GB" b="1" u="sng" dirty="0">
              <a:solidFill>
                <a:srgbClr val="008000"/>
              </a:solidFill>
              <a:latin typeface="Twinkl" pitchFamily="50" charset="0"/>
            </a:endParaRPr>
          </a:p>
          <a:p>
            <a:pPr algn="just"/>
            <a:r>
              <a:rPr lang="en-GB" dirty="0" smtClean="0">
                <a:latin typeface="Twinkl" pitchFamily="50" charset="0"/>
              </a:rPr>
              <a:t>Allowing time for a learn its practise will really help in their ‘big maths beat that’ scores.  There really is very little time to </a:t>
            </a:r>
            <a:r>
              <a:rPr lang="en-GB" dirty="0" smtClean="0">
                <a:latin typeface="Twinkl" pitchFamily="50" charset="0"/>
              </a:rPr>
              <a:t>complete </a:t>
            </a:r>
            <a:r>
              <a:rPr lang="en-GB" dirty="0" smtClean="0">
                <a:latin typeface="Twinkl" pitchFamily="50" charset="0"/>
              </a:rPr>
              <a:t>each of the tests. Don’t forget, children need to get full marks on a test three times before </a:t>
            </a:r>
            <a:r>
              <a:rPr lang="en-GB" dirty="0" smtClean="0">
                <a:latin typeface="Twinkl" pitchFamily="50" charset="0"/>
              </a:rPr>
              <a:t>moving </a:t>
            </a:r>
            <a:r>
              <a:rPr lang="en-GB" dirty="0" smtClean="0">
                <a:latin typeface="Twinkl" pitchFamily="50" charset="0"/>
              </a:rPr>
              <a:t>on to the next set of </a:t>
            </a:r>
            <a:r>
              <a:rPr lang="en-GB" dirty="0" smtClean="0">
                <a:latin typeface="Twinkl" pitchFamily="50" charset="0"/>
              </a:rPr>
              <a:t>‘learn its’.</a:t>
            </a:r>
            <a:endParaRPr lang="en-GB" dirty="0" smtClean="0">
              <a:latin typeface="Twinkl" pitchFamily="50" charset="0"/>
            </a:endParaRPr>
          </a:p>
          <a:p>
            <a:pPr algn="just"/>
            <a:endParaRPr lang="en-GB" dirty="0"/>
          </a:p>
          <a:p>
            <a:r>
              <a:rPr lang="en-GB" b="1" u="sng" dirty="0" smtClean="0">
                <a:solidFill>
                  <a:srgbClr val="008000"/>
                </a:solidFill>
                <a:latin typeface="Twinkl" pitchFamily="50" charset="0"/>
              </a:rPr>
              <a:t>Get involved!</a:t>
            </a:r>
          </a:p>
          <a:p>
            <a:pPr algn="just"/>
            <a:r>
              <a:rPr lang="en-GB" dirty="0" smtClean="0">
                <a:latin typeface="Twinkl" pitchFamily="50" charset="0"/>
              </a:rPr>
              <a:t>In school, we have had reports of the whole family joining in. This not only makes it fun for the child but also spurs them on to do better than </a:t>
            </a:r>
            <a:r>
              <a:rPr lang="en-GB" dirty="0" smtClean="0">
                <a:latin typeface="Twinkl" pitchFamily="50" charset="0"/>
              </a:rPr>
              <a:t>you!</a:t>
            </a:r>
            <a:endParaRPr lang="en-GB" dirty="0" smtClean="0">
              <a:latin typeface="Twinkl" pitchFamily="50" charset="0"/>
            </a:endParaRPr>
          </a:p>
          <a:p>
            <a:endParaRPr lang="en-GB" b="1" u="sng" dirty="0">
              <a:solidFill>
                <a:srgbClr val="008000"/>
              </a:solidFill>
              <a:latin typeface="Twinkl" pitchFamily="50"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27804" y="344487"/>
            <a:ext cx="1520221" cy="1538319"/>
          </a:xfrm>
          <a:prstGeom prst="rect">
            <a:avLst/>
          </a:prstGeom>
        </p:spPr>
      </p:pic>
    </p:spTree>
    <p:extLst>
      <p:ext uri="{BB962C8B-B14F-4D97-AF65-F5344CB8AC3E}">
        <p14:creationId xmlns:p14="http://schemas.microsoft.com/office/powerpoint/2010/main" val="12423205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30775" y="344487"/>
            <a:ext cx="1520221" cy="1538319"/>
          </a:xfrm>
          <a:prstGeom prst="rect">
            <a:avLst/>
          </a:prstGeom>
        </p:spPr>
      </p:pic>
      <p:sp>
        <p:nvSpPr>
          <p:cNvPr id="5" name="Rectangle 4"/>
          <p:cNvSpPr/>
          <p:nvPr/>
        </p:nvSpPr>
        <p:spPr>
          <a:xfrm>
            <a:off x="167375" y="179207"/>
            <a:ext cx="6552728" cy="9577064"/>
          </a:xfrm>
          <a:prstGeom prst="rect">
            <a:avLst/>
          </a:prstGeom>
          <a:noFill/>
          <a:ln w="63500">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p:nvPr/>
        </p:nvSpPr>
        <p:spPr>
          <a:xfrm>
            <a:off x="1509620" y="1900389"/>
            <a:ext cx="3868238" cy="369332"/>
          </a:xfrm>
          <a:prstGeom prst="rect">
            <a:avLst/>
          </a:prstGeom>
        </p:spPr>
        <p:txBody>
          <a:bodyPr wrap="none">
            <a:spAutoFit/>
          </a:bodyPr>
          <a:lstStyle/>
          <a:p>
            <a:r>
              <a:rPr lang="en-GB" b="1" u="sng" dirty="0" smtClean="0">
                <a:solidFill>
                  <a:srgbClr val="008000"/>
                </a:solidFill>
                <a:latin typeface="Twinkl" pitchFamily="50" charset="0"/>
              </a:rPr>
              <a:t>Example Big Maths Beat That Tests</a:t>
            </a:r>
          </a:p>
        </p:txBody>
      </p:sp>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0672" y="2269721"/>
            <a:ext cx="6165188" cy="4364538"/>
          </a:xfrm>
          <a:prstGeom prst="rect">
            <a:avLst/>
          </a:prstGeom>
        </p:spPr>
      </p:pic>
      <p:sp>
        <p:nvSpPr>
          <p:cNvPr id="7" name="TextBox 6"/>
          <p:cNvSpPr txBox="1"/>
          <p:nvPr/>
        </p:nvSpPr>
        <p:spPr>
          <a:xfrm>
            <a:off x="320672" y="6616950"/>
            <a:ext cx="6314371" cy="2862322"/>
          </a:xfrm>
          <a:prstGeom prst="rect">
            <a:avLst/>
          </a:prstGeom>
          <a:noFill/>
        </p:spPr>
        <p:txBody>
          <a:bodyPr wrap="square" rtlCol="0">
            <a:spAutoFit/>
          </a:bodyPr>
          <a:lstStyle/>
          <a:p>
            <a:r>
              <a:rPr lang="en-GB" b="1" u="sng" dirty="0" smtClean="0">
                <a:solidFill>
                  <a:srgbClr val="008000"/>
                </a:solidFill>
                <a:latin typeface="Twinkl" pitchFamily="50" charset="0"/>
              </a:rPr>
              <a:t>Foundation Stage</a:t>
            </a:r>
          </a:p>
          <a:p>
            <a:r>
              <a:rPr lang="en-GB" dirty="0" smtClean="0">
                <a:latin typeface="Twinkl" pitchFamily="50" charset="0"/>
              </a:rPr>
              <a:t>The Foundation stage tests have seven number sentences to complete in 20 seconds.</a:t>
            </a:r>
            <a:endParaRPr lang="en-GB" dirty="0">
              <a:latin typeface="Twinkl" pitchFamily="50" charset="0"/>
            </a:endParaRPr>
          </a:p>
          <a:p>
            <a:pPr algn="just"/>
            <a:endParaRPr lang="en-GB" dirty="0" smtClean="0">
              <a:latin typeface="Twinkl" pitchFamily="50" charset="0"/>
            </a:endParaRPr>
          </a:p>
          <a:p>
            <a:pPr algn="just"/>
            <a:r>
              <a:rPr lang="en-GB" dirty="0" smtClean="0">
                <a:latin typeface="Twinkl" pitchFamily="50" charset="0"/>
              </a:rPr>
              <a:t>Throughout the year, children will need to learn;</a:t>
            </a:r>
          </a:p>
          <a:p>
            <a:pPr algn="just"/>
            <a:r>
              <a:rPr lang="en-GB" dirty="0" smtClean="0">
                <a:solidFill>
                  <a:srgbClr val="008000"/>
                </a:solidFill>
                <a:latin typeface="Twinkl" pitchFamily="50" charset="0"/>
              </a:rPr>
              <a:t>1+1  2+2  3+3  4+4  5+5  1+2  2+3</a:t>
            </a:r>
          </a:p>
          <a:p>
            <a:pPr algn="just"/>
            <a:endParaRPr lang="en-GB" dirty="0">
              <a:latin typeface="Twinkl" pitchFamily="50" charset="0"/>
            </a:endParaRPr>
          </a:p>
          <a:p>
            <a:pPr algn="just"/>
            <a:r>
              <a:rPr lang="en-GB" dirty="0" smtClean="0">
                <a:latin typeface="Twinkl" pitchFamily="50" charset="0"/>
              </a:rPr>
              <a:t>The class teacher will set the next set of learn its as and when your child is ready for it. Remember these must be instant facts – </a:t>
            </a:r>
            <a:r>
              <a:rPr lang="en-GB" b="1" dirty="0" smtClean="0">
                <a:solidFill>
                  <a:srgbClr val="008000"/>
                </a:solidFill>
                <a:latin typeface="Twinkl" pitchFamily="50" charset="0"/>
              </a:rPr>
              <a:t>No fingers</a:t>
            </a:r>
            <a:r>
              <a:rPr lang="en-GB" dirty="0" smtClean="0">
                <a:latin typeface="Twinkl" pitchFamily="50" charset="0"/>
              </a:rPr>
              <a:t>!</a:t>
            </a:r>
            <a:endParaRPr lang="en-GB" b="1" u="sng" dirty="0">
              <a:solidFill>
                <a:srgbClr val="008000"/>
              </a:solidFill>
              <a:latin typeface="Twinkl" pitchFamily="50" charset="0"/>
            </a:endParaRPr>
          </a:p>
        </p:txBody>
      </p:sp>
    </p:spTree>
    <p:extLst>
      <p:ext uri="{BB962C8B-B14F-4D97-AF65-F5344CB8AC3E}">
        <p14:creationId xmlns:p14="http://schemas.microsoft.com/office/powerpoint/2010/main" val="17791251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30775" y="344487"/>
            <a:ext cx="1520221" cy="1538319"/>
          </a:xfrm>
          <a:prstGeom prst="rect">
            <a:avLst/>
          </a:prstGeom>
        </p:spPr>
      </p:pic>
      <p:sp>
        <p:nvSpPr>
          <p:cNvPr id="5" name="Rectangle 4"/>
          <p:cNvSpPr/>
          <p:nvPr/>
        </p:nvSpPr>
        <p:spPr>
          <a:xfrm>
            <a:off x="167375" y="179207"/>
            <a:ext cx="6552728" cy="9577064"/>
          </a:xfrm>
          <a:prstGeom prst="rect">
            <a:avLst/>
          </a:prstGeom>
          <a:noFill/>
          <a:ln w="63500">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p:nvPr/>
        </p:nvSpPr>
        <p:spPr>
          <a:xfrm>
            <a:off x="1509620" y="1900389"/>
            <a:ext cx="3868238" cy="369332"/>
          </a:xfrm>
          <a:prstGeom prst="rect">
            <a:avLst/>
          </a:prstGeom>
        </p:spPr>
        <p:txBody>
          <a:bodyPr wrap="none">
            <a:spAutoFit/>
          </a:bodyPr>
          <a:lstStyle/>
          <a:p>
            <a:r>
              <a:rPr lang="en-GB" b="1" u="sng" dirty="0" smtClean="0">
                <a:solidFill>
                  <a:srgbClr val="008000"/>
                </a:solidFill>
                <a:latin typeface="Twinkl" pitchFamily="50" charset="0"/>
              </a:rPr>
              <a:t>Example Big Maths Beat That Tests</a:t>
            </a:r>
          </a:p>
        </p:txBody>
      </p:sp>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0672" y="2281516"/>
            <a:ext cx="6165188" cy="4340948"/>
          </a:xfrm>
          <a:prstGeom prst="rect">
            <a:avLst/>
          </a:prstGeom>
        </p:spPr>
      </p:pic>
      <p:sp>
        <p:nvSpPr>
          <p:cNvPr id="7" name="TextBox 6"/>
          <p:cNvSpPr txBox="1"/>
          <p:nvPr/>
        </p:nvSpPr>
        <p:spPr>
          <a:xfrm>
            <a:off x="320672" y="6616950"/>
            <a:ext cx="6314371" cy="3139321"/>
          </a:xfrm>
          <a:prstGeom prst="rect">
            <a:avLst/>
          </a:prstGeom>
          <a:noFill/>
        </p:spPr>
        <p:txBody>
          <a:bodyPr wrap="square" rtlCol="0">
            <a:spAutoFit/>
          </a:bodyPr>
          <a:lstStyle/>
          <a:p>
            <a:r>
              <a:rPr lang="en-GB" b="1" u="sng" dirty="0" smtClean="0">
                <a:solidFill>
                  <a:srgbClr val="008000"/>
                </a:solidFill>
                <a:latin typeface="Twinkl" pitchFamily="50" charset="0"/>
              </a:rPr>
              <a:t>Year 1</a:t>
            </a:r>
          </a:p>
          <a:p>
            <a:r>
              <a:rPr lang="en-GB" dirty="0" smtClean="0">
                <a:latin typeface="Twinkl" pitchFamily="50" charset="0"/>
              </a:rPr>
              <a:t>The year 1 tests have seventeen number sentences to complete in 30 seconds.</a:t>
            </a:r>
            <a:endParaRPr lang="en-GB" dirty="0">
              <a:latin typeface="Twinkl" pitchFamily="50" charset="0"/>
            </a:endParaRPr>
          </a:p>
          <a:p>
            <a:pPr algn="just"/>
            <a:endParaRPr lang="en-GB" dirty="0" smtClean="0">
              <a:latin typeface="Twinkl" pitchFamily="50" charset="0"/>
            </a:endParaRPr>
          </a:p>
          <a:p>
            <a:pPr algn="just"/>
            <a:r>
              <a:rPr lang="en-GB" dirty="0" smtClean="0">
                <a:latin typeface="Twinkl" pitchFamily="50" charset="0"/>
              </a:rPr>
              <a:t>Throughout the year, children will need to learn;</a:t>
            </a:r>
          </a:p>
          <a:p>
            <a:r>
              <a:rPr lang="en-GB" dirty="0" smtClean="0">
                <a:solidFill>
                  <a:srgbClr val="008000"/>
                </a:solidFill>
              </a:rPr>
              <a:t>2+8</a:t>
            </a:r>
            <a:r>
              <a:rPr lang="en-GB" dirty="0">
                <a:solidFill>
                  <a:srgbClr val="008000"/>
                </a:solidFill>
              </a:rPr>
              <a:t>, 3+7, 4+6 </a:t>
            </a:r>
            <a:r>
              <a:rPr lang="en-GB" dirty="0" smtClean="0">
                <a:solidFill>
                  <a:srgbClr val="008000"/>
                </a:solidFill>
              </a:rPr>
              <a:t>, </a:t>
            </a:r>
            <a:r>
              <a:rPr lang="en-GB" dirty="0">
                <a:solidFill>
                  <a:srgbClr val="008000"/>
                </a:solidFill>
              </a:rPr>
              <a:t>4+2, 5+2, 6+2, 7+2, 9+2, 4+3, 5+3, 6+3 </a:t>
            </a:r>
            <a:r>
              <a:rPr lang="en-GB" dirty="0" smtClean="0">
                <a:solidFill>
                  <a:srgbClr val="008000"/>
                </a:solidFill>
              </a:rPr>
              <a:t>,  </a:t>
            </a:r>
            <a:r>
              <a:rPr lang="en-GB" dirty="0">
                <a:solidFill>
                  <a:srgbClr val="008000"/>
                </a:solidFill>
              </a:rPr>
              <a:t>6+6, 7+7, 8+8, 9+9 	</a:t>
            </a:r>
          </a:p>
          <a:p>
            <a:pPr algn="just"/>
            <a:endParaRPr lang="en-GB" dirty="0">
              <a:latin typeface="Twinkl" pitchFamily="50" charset="0"/>
            </a:endParaRPr>
          </a:p>
          <a:p>
            <a:pPr algn="just"/>
            <a:r>
              <a:rPr lang="en-GB" dirty="0" smtClean="0">
                <a:latin typeface="Twinkl" pitchFamily="50" charset="0"/>
              </a:rPr>
              <a:t>The class teacher will set the next set of learn its as and when your child is ready for it. Remember these must be instant facts – </a:t>
            </a:r>
            <a:r>
              <a:rPr lang="en-GB" b="1" dirty="0" smtClean="0">
                <a:solidFill>
                  <a:srgbClr val="008000"/>
                </a:solidFill>
                <a:latin typeface="Twinkl" pitchFamily="50" charset="0"/>
              </a:rPr>
              <a:t>No fingers</a:t>
            </a:r>
            <a:r>
              <a:rPr lang="en-GB" dirty="0" smtClean="0">
                <a:latin typeface="Twinkl" pitchFamily="50" charset="0"/>
              </a:rPr>
              <a:t>!</a:t>
            </a:r>
            <a:endParaRPr lang="en-GB" b="1" u="sng" dirty="0">
              <a:solidFill>
                <a:srgbClr val="008000"/>
              </a:solidFill>
              <a:latin typeface="Twinkl" pitchFamily="50" charset="0"/>
            </a:endParaRPr>
          </a:p>
        </p:txBody>
      </p:sp>
    </p:spTree>
    <p:extLst>
      <p:ext uri="{BB962C8B-B14F-4D97-AF65-F5344CB8AC3E}">
        <p14:creationId xmlns:p14="http://schemas.microsoft.com/office/powerpoint/2010/main" val="6680941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30775" y="344487"/>
            <a:ext cx="1520221" cy="1538319"/>
          </a:xfrm>
          <a:prstGeom prst="rect">
            <a:avLst/>
          </a:prstGeom>
        </p:spPr>
      </p:pic>
      <p:sp>
        <p:nvSpPr>
          <p:cNvPr id="5" name="Rectangle 4"/>
          <p:cNvSpPr/>
          <p:nvPr/>
        </p:nvSpPr>
        <p:spPr>
          <a:xfrm>
            <a:off x="167375" y="179207"/>
            <a:ext cx="6552728" cy="9577064"/>
          </a:xfrm>
          <a:prstGeom prst="rect">
            <a:avLst/>
          </a:prstGeom>
          <a:noFill/>
          <a:ln w="63500">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p:nvPr/>
        </p:nvSpPr>
        <p:spPr>
          <a:xfrm>
            <a:off x="1509620" y="1900389"/>
            <a:ext cx="3868238" cy="369332"/>
          </a:xfrm>
          <a:prstGeom prst="rect">
            <a:avLst/>
          </a:prstGeom>
        </p:spPr>
        <p:txBody>
          <a:bodyPr wrap="none">
            <a:spAutoFit/>
          </a:bodyPr>
          <a:lstStyle/>
          <a:p>
            <a:r>
              <a:rPr lang="en-GB" b="1" u="sng" dirty="0" smtClean="0">
                <a:solidFill>
                  <a:srgbClr val="008000"/>
                </a:solidFill>
                <a:latin typeface="Twinkl" pitchFamily="50" charset="0"/>
              </a:rPr>
              <a:t>Example Big Maths Beat That Tests</a:t>
            </a:r>
          </a:p>
        </p:txBody>
      </p:sp>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1649" y="2281516"/>
            <a:ext cx="6083233" cy="4340948"/>
          </a:xfrm>
          <a:prstGeom prst="rect">
            <a:avLst/>
          </a:prstGeom>
        </p:spPr>
      </p:pic>
      <p:sp>
        <p:nvSpPr>
          <p:cNvPr id="7" name="TextBox 6"/>
          <p:cNvSpPr txBox="1"/>
          <p:nvPr/>
        </p:nvSpPr>
        <p:spPr>
          <a:xfrm>
            <a:off x="320672" y="6616950"/>
            <a:ext cx="6314371" cy="3139321"/>
          </a:xfrm>
          <a:prstGeom prst="rect">
            <a:avLst/>
          </a:prstGeom>
          <a:noFill/>
        </p:spPr>
        <p:txBody>
          <a:bodyPr wrap="square" rtlCol="0">
            <a:spAutoFit/>
          </a:bodyPr>
          <a:lstStyle/>
          <a:p>
            <a:r>
              <a:rPr lang="en-GB" b="1" u="sng" dirty="0" smtClean="0">
                <a:solidFill>
                  <a:srgbClr val="008000"/>
                </a:solidFill>
                <a:latin typeface="Twinkl" pitchFamily="50" charset="0"/>
              </a:rPr>
              <a:t>Year 2</a:t>
            </a:r>
          </a:p>
          <a:p>
            <a:r>
              <a:rPr lang="en-GB" dirty="0" smtClean="0">
                <a:latin typeface="Twinkl" pitchFamily="50" charset="0"/>
              </a:rPr>
              <a:t>The year 2 tests have forty number sentences to complete in 90 seconds.</a:t>
            </a:r>
            <a:endParaRPr lang="en-GB" dirty="0">
              <a:latin typeface="Twinkl" pitchFamily="50" charset="0"/>
            </a:endParaRPr>
          </a:p>
          <a:p>
            <a:pPr algn="just"/>
            <a:endParaRPr lang="en-GB" dirty="0" smtClean="0">
              <a:latin typeface="Twinkl" pitchFamily="50" charset="0"/>
            </a:endParaRPr>
          </a:p>
          <a:p>
            <a:pPr algn="just"/>
            <a:r>
              <a:rPr lang="en-GB" dirty="0" smtClean="0">
                <a:latin typeface="Twinkl" pitchFamily="50" charset="0"/>
              </a:rPr>
              <a:t>Throughout the year, children will need to learn;</a:t>
            </a:r>
          </a:p>
          <a:p>
            <a:r>
              <a:rPr lang="en-GB" dirty="0" smtClean="0">
                <a:solidFill>
                  <a:srgbClr val="008000"/>
                </a:solidFill>
              </a:rPr>
              <a:t> </a:t>
            </a:r>
            <a:r>
              <a:rPr lang="en-GB" dirty="0">
                <a:solidFill>
                  <a:srgbClr val="008000"/>
                </a:solidFill>
              </a:rPr>
              <a:t>3+8, 3+9, 4+7, 4+8, 4+9 </a:t>
            </a:r>
            <a:r>
              <a:rPr lang="en-GB" dirty="0" smtClean="0">
                <a:solidFill>
                  <a:srgbClr val="008000"/>
                </a:solidFill>
              </a:rPr>
              <a:t>,  </a:t>
            </a:r>
            <a:r>
              <a:rPr lang="en-GB" dirty="0">
                <a:solidFill>
                  <a:srgbClr val="008000"/>
                </a:solidFill>
              </a:rPr>
              <a:t>4+5, 5+6, 6+7, 7+8, 8+9 </a:t>
            </a:r>
            <a:r>
              <a:rPr lang="en-GB" dirty="0" smtClean="0">
                <a:solidFill>
                  <a:srgbClr val="008000"/>
                </a:solidFill>
              </a:rPr>
              <a:t>,  </a:t>
            </a:r>
            <a:r>
              <a:rPr lang="en-GB" dirty="0">
                <a:solidFill>
                  <a:srgbClr val="008000"/>
                </a:solidFill>
              </a:rPr>
              <a:t>5+9, 6+9, 7+9, 5+7, 5+8, 6+8 </a:t>
            </a:r>
            <a:r>
              <a:rPr lang="en-GB" dirty="0" smtClean="0">
                <a:solidFill>
                  <a:srgbClr val="008000"/>
                </a:solidFill>
              </a:rPr>
              <a:t>,  </a:t>
            </a:r>
            <a:r>
              <a:rPr lang="en-GB" dirty="0" smtClean="0">
                <a:solidFill>
                  <a:srgbClr val="008000"/>
                </a:solidFill>
                <a:latin typeface="Twinkl" pitchFamily="50" charset="0"/>
              </a:rPr>
              <a:t>x10,  x5,  x2</a:t>
            </a:r>
          </a:p>
          <a:p>
            <a:endParaRPr lang="en-GB" dirty="0">
              <a:solidFill>
                <a:srgbClr val="008000"/>
              </a:solidFill>
              <a:latin typeface="Twinkl" pitchFamily="50" charset="0"/>
            </a:endParaRPr>
          </a:p>
          <a:p>
            <a:pPr algn="just"/>
            <a:r>
              <a:rPr lang="en-GB" dirty="0" smtClean="0">
                <a:latin typeface="Twinkl" pitchFamily="50" charset="0"/>
              </a:rPr>
              <a:t>The class teacher will set the next set of learn its as and when your child is ready for it. Remember these must be instant facts – </a:t>
            </a:r>
            <a:r>
              <a:rPr lang="en-GB" b="1" dirty="0" smtClean="0">
                <a:solidFill>
                  <a:srgbClr val="008000"/>
                </a:solidFill>
                <a:latin typeface="Twinkl" pitchFamily="50" charset="0"/>
              </a:rPr>
              <a:t>No fingers</a:t>
            </a:r>
            <a:r>
              <a:rPr lang="en-GB" dirty="0" smtClean="0">
                <a:latin typeface="Twinkl" pitchFamily="50" charset="0"/>
              </a:rPr>
              <a:t>!</a:t>
            </a:r>
            <a:endParaRPr lang="en-GB" b="1" u="sng" dirty="0">
              <a:solidFill>
                <a:srgbClr val="008000"/>
              </a:solidFill>
              <a:latin typeface="Twinkl" pitchFamily="50" charset="0"/>
            </a:endParaRPr>
          </a:p>
        </p:txBody>
      </p:sp>
    </p:spTree>
    <p:extLst>
      <p:ext uri="{BB962C8B-B14F-4D97-AF65-F5344CB8AC3E}">
        <p14:creationId xmlns:p14="http://schemas.microsoft.com/office/powerpoint/2010/main" val="29110535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30775" y="344487"/>
            <a:ext cx="1520221" cy="1538319"/>
          </a:xfrm>
          <a:prstGeom prst="rect">
            <a:avLst/>
          </a:prstGeom>
        </p:spPr>
      </p:pic>
      <p:sp>
        <p:nvSpPr>
          <p:cNvPr id="5" name="Rectangle 4"/>
          <p:cNvSpPr/>
          <p:nvPr/>
        </p:nvSpPr>
        <p:spPr>
          <a:xfrm>
            <a:off x="167375" y="179207"/>
            <a:ext cx="6552728" cy="9577064"/>
          </a:xfrm>
          <a:prstGeom prst="rect">
            <a:avLst/>
          </a:prstGeom>
          <a:noFill/>
          <a:ln w="63500">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p:nvPr/>
        </p:nvSpPr>
        <p:spPr>
          <a:xfrm>
            <a:off x="1509620" y="1900389"/>
            <a:ext cx="3868238" cy="369332"/>
          </a:xfrm>
          <a:prstGeom prst="rect">
            <a:avLst/>
          </a:prstGeom>
        </p:spPr>
        <p:txBody>
          <a:bodyPr wrap="none">
            <a:spAutoFit/>
          </a:bodyPr>
          <a:lstStyle/>
          <a:p>
            <a:r>
              <a:rPr lang="en-GB" b="1" u="sng" dirty="0" smtClean="0">
                <a:solidFill>
                  <a:srgbClr val="008000"/>
                </a:solidFill>
                <a:latin typeface="Twinkl" pitchFamily="50" charset="0"/>
              </a:rPr>
              <a:t>Example Big Maths Beat That Tests</a:t>
            </a:r>
          </a:p>
        </p:txBody>
      </p:sp>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1649" y="2307355"/>
            <a:ext cx="6083233" cy="4289270"/>
          </a:xfrm>
          <a:prstGeom prst="rect">
            <a:avLst/>
          </a:prstGeom>
        </p:spPr>
      </p:pic>
      <p:sp>
        <p:nvSpPr>
          <p:cNvPr id="7" name="TextBox 6"/>
          <p:cNvSpPr txBox="1"/>
          <p:nvPr/>
        </p:nvSpPr>
        <p:spPr>
          <a:xfrm>
            <a:off x="320672" y="6616950"/>
            <a:ext cx="6314371" cy="2862322"/>
          </a:xfrm>
          <a:prstGeom prst="rect">
            <a:avLst/>
          </a:prstGeom>
          <a:noFill/>
        </p:spPr>
        <p:txBody>
          <a:bodyPr wrap="square" rtlCol="0">
            <a:spAutoFit/>
          </a:bodyPr>
          <a:lstStyle/>
          <a:p>
            <a:r>
              <a:rPr lang="en-GB" b="1" u="sng" dirty="0" smtClean="0">
                <a:solidFill>
                  <a:srgbClr val="008000"/>
                </a:solidFill>
                <a:latin typeface="Twinkl" pitchFamily="50" charset="0"/>
              </a:rPr>
              <a:t>Year 3</a:t>
            </a:r>
          </a:p>
          <a:p>
            <a:r>
              <a:rPr lang="en-GB" dirty="0" smtClean="0">
                <a:latin typeface="Twinkl" pitchFamily="50" charset="0"/>
              </a:rPr>
              <a:t>The year 3 tests have twenty four number sentences to complete in 60 seconds.</a:t>
            </a:r>
            <a:endParaRPr lang="en-GB" dirty="0">
              <a:latin typeface="Twinkl" pitchFamily="50" charset="0"/>
            </a:endParaRPr>
          </a:p>
          <a:p>
            <a:pPr algn="just"/>
            <a:endParaRPr lang="en-GB" dirty="0" smtClean="0">
              <a:latin typeface="Twinkl" pitchFamily="50" charset="0"/>
            </a:endParaRPr>
          </a:p>
          <a:p>
            <a:pPr algn="just"/>
            <a:r>
              <a:rPr lang="en-GB" dirty="0" smtClean="0">
                <a:latin typeface="Twinkl" pitchFamily="50" charset="0"/>
              </a:rPr>
              <a:t>Throughout the year, children will need to learn;</a:t>
            </a:r>
          </a:p>
          <a:p>
            <a:r>
              <a:rPr lang="en-GB" dirty="0" smtClean="0">
                <a:solidFill>
                  <a:srgbClr val="008000"/>
                </a:solidFill>
              </a:rPr>
              <a:t>x3, x4, x8</a:t>
            </a:r>
            <a:endParaRPr lang="en-GB" dirty="0" smtClean="0">
              <a:solidFill>
                <a:srgbClr val="008000"/>
              </a:solidFill>
              <a:latin typeface="Twinkl" pitchFamily="50" charset="0"/>
            </a:endParaRPr>
          </a:p>
          <a:p>
            <a:endParaRPr lang="en-GB" dirty="0">
              <a:solidFill>
                <a:srgbClr val="008000"/>
              </a:solidFill>
              <a:latin typeface="Twinkl" pitchFamily="50" charset="0"/>
            </a:endParaRPr>
          </a:p>
          <a:p>
            <a:pPr algn="just"/>
            <a:r>
              <a:rPr lang="en-GB" dirty="0" smtClean="0">
                <a:latin typeface="Twinkl" pitchFamily="50" charset="0"/>
              </a:rPr>
              <a:t>The class teacher will set the next set of learn its as and when your child is ready for it. Remember these must be instant facts – </a:t>
            </a:r>
            <a:r>
              <a:rPr lang="en-GB" b="1" dirty="0" smtClean="0">
                <a:solidFill>
                  <a:srgbClr val="008000"/>
                </a:solidFill>
                <a:latin typeface="Twinkl" pitchFamily="50" charset="0"/>
              </a:rPr>
              <a:t>No fingers</a:t>
            </a:r>
            <a:r>
              <a:rPr lang="en-GB" dirty="0" smtClean="0">
                <a:latin typeface="Twinkl" pitchFamily="50" charset="0"/>
              </a:rPr>
              <a:t>!</a:t>
            </a:r>
            <a:endParaRPr lang="en-GB" b="1" u="sng" dirty="0">
              <a:solidFill>
                <a:srgbClr val="008000"/>
              </a:solidFill>
              <a:latin typeface="Twinkl" pitchFamily="50" charset="0"/>
            </a:endParaRPr>
          </a:p>
        </p:txBody>
      </p:sp>
    </p:spTree>
    <p:extLst>
      <p:ext uri="{BB962C8B-B14F-4D97-AF65-F5344CB8AC3E}">
        <p14:creationId xmlns:p14="http://schemas.microsoft.com/office/powerpoint/2010/main" val="76397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30775" y="344487"/>
            <a:ext cx="1520221" cy="1538319"/>
          </a:xfrm>
          <a:prstGeom prst="rect">
            <a:avLst/>
          </a:prstGeom>
        </p:spPr>
      </p:pic>
      <p:sp>
        <p:nvSpPr>
          <p:cNvPr id="5" name="Rectangle 4"/>
          <p:cNvSpPr/>
          <p:nvPr/>
        </p:nvSpPr>
        <p:spPr>
          <a:xfrm>
            <a:off x="167375" y="179207"/>
            <a:ext cx="6552728" cy="9577064"/>
          </a:xfrm>
          <a:prstGeom prst="rect">
            <a:avLst/>
          </a:prstGeom>
          <a:noFill/>
          <a:ln w="63500">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p:nvPr/>
        </p:nvSpPr>
        <p:spPr>
          <a:xfrm>
            <a:off x="1509620" y="1900389"/>
            <a:ext cx="3868238" cy="369332"/>
          </a:xfrm>
          <a:prstGeom prst="rect">
            <a:avLst/>
          </a:prstGeom>
        </p:spPr>
        <p:txBody>
          <a:bodyPr wrap="none">
            <a:spAutoFit/>
          </a:bodyPr>
          <a:lstStyle/>
          <a:p>
            <a:r>
              <a:rPr lang="en-GB" b="1" u="sng" dirty="0" smtClean="0">
                <a:solidFill>
                  <a:srgbClr val="008000"/>
                </a:solidFill>
                <a:latin typeface="Twinkl" pitchFamily="50" charset="0"/>
              </a:rPr>
              <a:t>Example Big Maths Beat That Tests</a:t>
            </a:r>
          </a:p>
        </p:txBody>
      </p:sp>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1649" y="2314042"/>
            <a:ext cx="6083233" cy="4275895"/>
          </a:xfrm>
          <a:prstGeom prst="rect">
            <a:avLst/>
          </a:prstGeom>
        </p:spPr>
      </p:pic>
      <p:sp>
        <p:nvSpPr>
          <p:cNvPr id="7" name="TextBox 6"/>
          <p:cNvSpPr txBox="1"/>
          <p:nvPr/>
        </p:nvSpPr>
        <p:spPr>
          <a:xfrm>
            <a:off x="320672" y="6616950"/>
            <a:ext cx="6314371" cy="2862322"/>
          </a:xfrm>
          <a:prstGeom prst="rect">
            <a:avLst/>
          </a:prstGeom>
          <a:noFill/>
        </p:spPr>
        <p:txBody>
          <a:bodyPr wrap="square" rtlCol="0">
            <a:spAutoFit/>
          </a:bodyPr>
          <a:lstStyle/>
          <a:p>
            <a:r>
              <a:rPr lang="en-GB" b="1" u="sng" dirty="0" smtClean="0">
                <a:solidFill>
                  <a:srgbClr val="008000"/>
                </a:solidFill>
                <a:latin typeface="Twinkl" pitchFamily="50" charset="0"/>
              </a:rPr>
              <a:t>Year 4</a:t>
            </a:r>
          </a:p>
          <a:p>
            <a:r>
              <a:rPr lang="en-GB" dirty="0" smtClean="0">
                <a:latin typeface="Twinkl" pitchFamily="50" charset="0"/>
              </a:rPr>
              <a:t>The year 4 tests have forty two number sentences to complete in 60 seconds.</a:t>
            </a:r>
            <a:endParaRPr lang="en-GB" dirty="0">
              <a:latin typeface="Twinkl" pitchFamily="50" charset="0"/>
            </a:endParaRPr>
          </a:p>
          <a:p>
            <a:pPr algn="just"/>
            <a:endParaRPr lang="en-GB" dirty="0" smtClean="0">
              <a:latin typeface="Twinkl" pitchFamily="50" charset="0"/>
            </a:endParaRPr>
          </a:p>
          <a:p>
            <a:pPr algn="just"/>
            <a:r>
              <a:rPr lang="en-GB" dirty="0" smtClean="0">
                <a:latin typeface="Twinkl" pitchFamily="50" charset="0"/>
              </a:rPr>
              <a:t>Throughout the year, children will need to learn;</a:t>
            </a:r>
          </a:p>
          <a:p>
            <a:r>
              <a:rPr lang="en-GB" dirty="0" smtClean="0">
                <a:solidFill>
                  <a:srgbClr val="008000"/>
                </a:solidFill>
              </a:rPr>
              <a:t>6x6</a:t>
            </a:r>
            <a:r>
              <a:rPr lang="en-GB" dirty="0">
                <a:solidFill>
                  <a:srgbClr val="008000"/>
                </a:solidFill>
              </a:rPr>
              <a:t>, 6x7, 6x8, 7x7, </a:t>
            </a:r>
            <a:r>
              <a:rPr lang="en-GB" dirty="0" smtClean="0">
                <a:solidFill>
                  <a:srgbClr val="008000"/>
                </a:solidFill>
              </a:rPr>
              <a:t>7x8, 8x8, x11, x12</a:t>
            </a:r>
            <a:endParaRPr lang="en-GB" dirty="0" smtClean="0">
              <a:solidFill>
                <a:srgbClr val="008000"/>
              </a:solidFill>
              <a:latin typeface="Twinkl" pitchFamily="50" charset="0"/>
            </a:endParaRPr>
          </a:p>
          <a:p>
            <a:endParaRPr lang="en-GB" dirty="0">
              <a:solidFill>
                <a:srgbClr val="008000"/>
              </a:solidFill>
              <a:latin typeface="Twinkl" pitchFamily="50" charset="0"/>
            </a:endParaRPr>
          </a:p>
          <a:p>
            <a:pPr algn="just"/>
            <a:r>
              <a:rPr lang="en-GB" dirty="0" smtClean="0">
                <a:latin typeface="Twinkl" pitchFamily="50" charset="0"/>
              </a:rPr>
              <a:t>The class teacher will set the next set of learn its as and when your child is ready for it. Remember these must be instant facts – </a:t>
            </a:r>
            <a:r>
              <a:rPr lang="en-GB" b="1" dirty="0" smtClean="0">
                <a:solidFill>
                  <a:srgbClr val="008000"/>
                </a:solidFill>
                <a:latin typeface="Twinkl" pitchFamily="50" charset="0"/>
              </a:rPr>
              <a:t>No fingers</a:t>
            </a:r>
            <a:r>
              <a:rPr lang="en-GB" dirty="0" smtClean="0">
                <a:latin typeface="Twinkl" pitchFamily="50" charset="0"/>
              </a:rPr>
              <a:t>!</a:t>
            </a:r>
            <a:endParaRPr lang="en-GB" b="1" u="sng" dirty="0">
              <a:solidFill>
                <a:srgbClr val="008000"/>
              </a:solidFill>
              <a:latin typeface="Twinkl" pitchFamily="50" charset="0"/>
            </a:endParaRPr>
          </a:p>
        </p:txBody>
      </p:sp>
    </p:spTree>
    <p:extLst>
      <p:ext uri="{BB962C8B-B14F-4D97-AF65-F5344CB8AC3E}">
        <p14:creationId xmlns:p14="http://schemas.microsoft.com/office/powerpoint/2010/main" val="9781510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30775" y="344487"/>
            <a:ext cx="1520221" cy="1538319"/>
          </a:xfrm>
          <a:prstGeom prst="rect">
            <a:avLst/>
          </a:prstGeom>
        </p:spPr>
      </p:pic>
      <p:sp>
        <p:nvSpPr>
          <p:cNvPr id="5" name="Rectangle 4"/>
          <p:cNvSpPr/>
          <p:nvPr/>
        </p:nvSpPr>
        <p:spPr>
          <a:xfrm>
            <a:off x="167375" y="179207"/>
            <a:ext cx="6552728" cy="9577064"/>
          </a:xfrm>
          <a:prstGeom prst="rect">
            <a:avLst/>
          </a:prstGeom>
          <a:noFill/>
          <a:ln w="63500">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p:nvPr/>
        </p:nvSpPr>
        <p:spPr>
          <a:xfrm>
            <a:off x="1509620" y="1900389"/>
            <a:ext cx="3868238" cy="369332"/>
          </a:xfrm>
          <a:prstGeom prst="rect">
            <a:avLst/>
          </a:prstGeom>
        </p:spPr>
        <p:txBody>
          <a:bodyPr wrap="none">
            <a:spAutoFit/>
          </a:bodyPr>
          <a:lstStyle/>
          <a:p>
            <a:r>
              <a:rPr lang="en-GB" b="1" u="sng" dirty="0" smtClean="0">
                <a:solidFill>
                  <a:srgbClr val="008000"/>
                </a:solidFill>
                <a:latin typeface="Twinkl" pitchFamily="50" charset="0"/>
              </a:rPr>
              <a:t>Example Big Maths Beat That Tests</a:t>
            </a:r>
          </a:p>
        </p:txBody>
      </p:sp>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8996" y="2314042"/>
            <a:ext cx="6068538" cy="4275895"/>
          </a:xfrm>
          <a:prstGeom prst="rect">
            <a:avLst/>
          </a:prstGeom>
        </p:spPr>
      </p:pic>
      <p:sp>
        <p:nvSpPr>
          <p:cNvPr id="7" name="TextBox 6"/>
          <p:cNvSpPr txBox="1"/>
          <p:nvPr/>
        </p:nvSpPr>
        <p:spPr>
          <a:xfrm>
            <a:off x="320672" y="6616950"/>
            <a:ext cx="6314371" cy="2585323"/>
          </a:xfrm>
          <a:prstGeom prst="rect">
            <a:avLst/>
          </a:prstGeom>
          <a:noFill/>
        </p:spPr>
        <p:txBody>
          <a:bodyPr wrap="square" rtlCol="0">
            <a:spAutoFit/>
          </a:bodyPr>
          <a:lstStyle/>
          <a:p>
            <a:r>
              <a:rPr lang="en-GB" b="1" u="sng" dirty="0" smtClean="0">
                <a:solidFill>
                  <a:srgbClr val="008000"/>
                </a:solidFill>
                <a:latin typeface="Twinkl" pitchFamily="50" charset="0"/>
              </a:rPr>
              <a:t>Year 5 and 6</a:t>
            </a:r>
          </a:p>
          <a:p>
            <a:r>
              <a:rPr lang="en-GB" dirty="0" smtClean="0">
                <a:latin typeface="Twinkl" pitchFamily="50" charset="0"/>
              </a:rPr>
              <a:t>The year 5 &amp; 6 tests have seventy two number sentences to complete in 100 seconds.</a:t>
            </a:r>
            <a:endParaRPr lang="en-GB" dirty="0">
              <a:latin typeface="Twinkl" pitchFamily="50" charset="0"/>
            </a:endParaRPr>
          </a:p>
          <a:p>
            <a:pPr algn="just"/>
            <a:endParaRPr lang="en-GB" dirty="0" smtClean="0">
              <a:latin typeface="Twinkl" pitchFamily="50" charset="0"/>
            </a:endParaRPr>
          </a:p>
          <a:p>
            <a:pPr algn="just"/>
            <a:r>
              <a:rPr lang="en-GB" dirty="0" smtClean="0">
                <a:latin typeface="Twinkl" pitchFamily="50" charset="0"/>
              </a:rPr>
              <a:t>Throughout the year, children will practise all 72 learn its.</a:t>
            </a:r>
            <a:endParaRPr lang="en-GB" dirty="0" smtClean="0">
              <a:solidFill>
                <a:srgbClr val="008000"/>
              </a:solidFill>
              <a:latin typeface="Twinkl" pitchFamily="50" charset="0"/>
            </a:endParaRPr>
          </a:p>
          <a:p>
            <a:endParaRPr lang="en-GB" dirty="0">
              <a:solidFill>
                <a:srgbClr val="008000"/>
              </a:solidFill>
              <a:latin typeface="Twinkl" pitchFamily="50" charset="0"/>
            </a:endParaRPr>
          </a:p>
          <a:p>
            <a:pPr algn="just"/>
            <a:r>
              <a:rPr lang="en-GB" dirty="0" smtClean="0">
                <a:latin typeface="Twinkl" pitchFamily="50" charset="0"/>
              </a:rPr>
              <a:t>The class teacher, alongside the children,  will set the learn its learn its to practise. Remember these must be instant facts – </a:t>
            </a:r>
            <a:r>
              <a:rPr lang="en-GB" b="1" dirty="0" smtClean="0">
                <a:solidFill>
                  <a:srgbClr val="008000"/>
                </a:solidFill>
                <a:latin typeface="Twinkl" pitchFamily="50" charset="0"/>
              </a:rPr>
              <a:t>No fingers</a:t>
            </a:r>
            <a:r>
              <a:rPr lang="en-GB" dirty="0" smtClean="0">
                <a:latin typeface="Twinkl" pitchFamily="50" charset="0"/>
              </a:rPr>
              <a:t>!</a:t>
            </a:r>
            <a:endParaRPr lang="en-GB" b="1" u="sng" dirty="0">
              <a:solidFill>
                <a:srgbClr val="008000"/>
              </a:solidFill>
              <a:latin typeface="Twinkl" pitchFamily="50" charset="0"/>
            </a:endParaRPr>
          </a:p>
        </p:txBody>
      </p:sp>
    </p:spTree>
    <p:extLst>
      <p:ext uri="{BB962C8B-B14F-4D97-AF65-F5344CB8AC3E}">
        <p14:creationId xmlns:p14="http://schemas.microsoft.com/office/powerpoint/2010/main" val="10916375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11537" y="344486"/>
            <a:ext cx="1464404" cy="1481837"/>
          </a:xfrm>
          <a:prstGeom prst="rect">
            <a:avLst/>
          </a:prstGeom>
        </p:spPr>
      </p:pic>
      <p:sp>
        <p:nvSpPr>
          <p:cNvPr id="5" name="Rectangle 4"/>
          <p:cNvSpPr/>
          <p:nvPr/>
        </p:nvSpPr>
        <p:spPr>
          <a:xfrm>
            <a:off x="167375" y="179207"/>
            <a:ext cx="6552728" cy="9577064"/>
          </a:xfrm>
          <a:prstGeom prst="rect">
            <a:avLst/>
          </a:prstGeom>
          <a:noFill/>
          <a:ln w="63500">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445982" y="1826323"/>
            <a:ext cx="5970311" cy="369332"/>
          </a:xfrm>
          <a:prstGeom prst="rect">
            <a:avLst/>
          </a:prstGeom>
          <a:noFill/>
        </p:spPr>
        <p:txBody>
          <a:bodyPr wrap="square" rtlCol="0">
            <a:spAutoFit/>
          </a:bodyPr>
          <a:lstStyle/>
          <a:p>
            <a:pPr algn="ctr"/>
            <a:r>
              <a:rPr lang="en-GB" b="1" u="sng" dirty="0" smtClean="0">
                <a:solidFill>
                  <a:srgbClr val="008000"/>
                </a:solidFill>
                <a:latin typeface="Twinkl" pitchFamily="50" charset="0"/>
              </a:rPr>
              <a:t>Programme Overview</a:t>
            </a:r>
          </a:p>
        </p:txBody>
      </p:sp>
      <p:graphicFrame>
        <p:nvGraphicFramePr>
          <p:cNvPr id="7" name="Table 6"/>
          <p:cNvGraphicFramePr>
            <a:graphicFrameLocks noGrp="1"/>
          </p:cNvGraphicFramePr>
          <p:nvPr>
            <p:extLst>
              <p:ext uri="{D42A27DB-BD31-4B8C-83A1-F6EECF244321}">
                <p14:modId xmlns:p14="http://schemas.microsoft.com/office/powerpoint/2010/main" val="1386848860"/>
              </p:ext>
            </p:extLst>
          </p:nvPr>
        </p:nvGraphicFramePr>
        <p:xfrm>
          <a:off x="392195" y="2348055"/>
          <a:ext cx="6103088" cy="7223760"/>
        </p:xfrm>
        <a:graphic>
          <a:graphicData uri="http://schemas.openxmlformats.org/drawingml/2006/table">
            <a:tbl>
              <a:tblPr firstRow="1" bandRow="1">
                <a:tableStyleId>{F5AB1C69-6EDB-4FF4-983F-18BD219EF322}</a:tableStyleId>
              </a:tblPr>
              <a:tblGrid>
                <a:gridCol w="1525772"/>
                <a:gridCol w="1525772"/>
                <a:gridCol w="1525772"/>
                <a:gridCol w="1525772"/>
              </a:tblGrid>
              <a:tr h="370840">
                <a:tc>
                  <a:txBody>
                    <a:bodyPr/>
                    <a:lstStyle/>
                    <a:p>
                      <a:pPr algn="ctr"/>
                      <a:endParaRPr lang="en-GB" dirty="0">
                        <a:solidFill>
                          <a:srgbClr val="008000"/>
                        </a:solidFill>
                        <a:latin typeface="Twinkl" pitchFamily="50"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algn="ctr"/>
                      <a:r>
                        <a:rPr lang="en-GB" dirty="0" smtClean="0">
                          <a:solidFill>
                            <a:srgbClr val="008000"/>
                          </a:solidFill>
                          <a:latin typeface="Twinkl" pitchFamily="50" charset="0"/>
                        </a:rPr>
                        <a:t>Autumn</a:t>
                      </a:r>
                      <a:r>
                        <a:rPr lang="en-GB" baseline="0" dirty="0" smtClean="0">
                          <a:solidFill>
                            <a:srgbClr val="008000"/>
                          </a:solidFill>
                          <a:latin typeface="Twinkl" pitchFamily="50" charset="0"/>
                        </a:rPr>
                        <a:t> Term</a:t>
                      </a:r>
                      <a:endParaRPr lang="en-GB" dirty="0">
                        <a:solidFill>
                          <a:srgbClr val="008000"/>
                        </a:solidFill>
                        <a:latin typeface="Twinkl" pitchFamily="50" charset="0"/>
                      </a:endParaRPr>
                    </a:p>
                  </a:txBody>
                  <a:tcPr anchor="ctr">
                    <a:lnT w="12700" cap="flat" cmpd="sng" algn="ctr">
                      <a:solidFill>
                        <a:schemeClr val="tx1"/>
                      </a:solidFill>
                      <a:prstDash val="solid"/>
                      <a:round/>
                      <a:headEnd type="none" w="med" len="med"/>
                      <a:tailEnd type="none" w="med" len="med"/>
                    </a:lnT>
                  </a:tcPr>
                </a:tc>
                <a:tc>
                  <a:txBody>
                    <a:bodyPr/>
                    <a:lstStyle/>
                    <a:p>
                      <a:pPr algn="ctr"/>
                      <a:r>
                        <a:rPr lang="en-GB" dirty="0" smtClean="0">
                          <a:solidFill>
                            <a:srgbClr val="008000"/>
                          </a:solidFill>
                          <a:latin typeface="Twinkl" pitchFamily="50" charset="0"/>
                        </a:rPr>
                        <a:t>Spring </a:t>
                      </a:r>
                    </a:p>
                    <a:p>
                      <a:pPr algn="ctr"/>
                      <a:r>
                        <a:rPr lang="en-GB" dirty="0" smtClean="0">
                          <a:solidFill>
                            <a:srgbClr val="008000"/>
                          </a:solidFill>
                          <a:latin typeface="Twinkl" pitchFamily="50" charset="0"/>
                        </a:rPr>
                        <a:t>Term</a:t>
                      </a:r>
                      <a:endParaRPr lang="en-GB" dirty="0">
                        <a:solidFill>
                          <a:srgbClr val="008000"/>
                        </a:solidFill>
                        <a:latin typeface="Twinkl" pitchFamily="50" charset="0"/>
                      </a:endParaRPr>
                    </a:p>
                  </a:txBody>
                  <a:tcPr anchor="ctr">
                    <a:lnT w="12700" cap="flat" cmpd="sng" algn="ctr">
                      <a:solidFill>
                        <a:schemeClr val="tx1"/>
                      </a:solidFill>
                      <a:prstDash val="solid"/>
                      <a:round/>
                      <a:headEnd type="none" w="med" len="med"/>
                      <a:tailEnd type="none" w="med" len="med"/>
                    </a:lnT>
                  </a:tcPr>
                </a:tc>
                <a:tc>
                  <a:txBody>
                    <a:bodyPr/>
                    <a:lstStyle/>
                    <a:p>
                      <a:pPr algn="ctr"/>
                      <a:r>
                        <a:rPr lang="en-GB" dirty="0" smtClean="0">
                          <a:solidFill>
                            <a:srgbClr val="008000"/>
                          </a:solidFill>
                          <a:latin typeface="Twinkl" pitchFamily="50" charset="0"/>
                        </a:rPr>
                        <a:t>Summer Term</a:t>
                      </a:r>
                      <a:endParaRPr lang="en-GB" dirty="0">
                        <a:solidFill>
                          <a:srgbClr val="008000"/>
                        </a:solidFill>
                        <a:latin typeface="Twinkl" pitchFamily="50" charset="0"/>
                      </a:endParaRPr>
                    </a:p>
                  </a:txBody>
                  <a:tcPr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r>
              <a:tr h="370840">
                <a:tc>
                  <a:txBody>
                    <a:bodyPr/>
                    <a:lstStyle/>
                    <a:p>
                      <a:pPr algn="ctr"/>
                      <a:r>
                        <a:rPr lang="en-GB" b="1" dirty="0" smtClean="0">
                          <a:solidFill>
                            <a:srgbClr val="008000"/>
                          </a:solidFill>
                          <a:latin typeface="Twinkl" pitchFamily="50" charset="0"/>
                        </a:rPr>
                        <a:t>Foundation</a:t>
                      </a:r>
                      <a:endParaRPr lang="en-GB" b="1" dirty="0">
                        <a:solidFill>
                          <a:srgbClr val="008000"/>
                        </a:solidFill>
                        <a:latin typeface="Twinkl" pitchFamily="50" charset="0"/>
                      </a:endParaRPr>
                    </a:p>
                  </a:txBody>
                  <a:tcPr anchor="ctr">
                    <a:lnL w="12700" cap="flat" cmpd="sng" algn="ctr">
                      <a:solidFill>
                        <a:schemeClr val="tx1"/>
                      </a:solidFill>
                      <a:prstDash val="solid"/>
                      <a:round/>
                      <a:headEnd type="none" w="med" len="med"/>
                      <a:tailEnd type="none" w="med" len="med"/>
                    </a:lnL>
                  </a:tcPr>
                </a:tc>
                <a:tc>
                  <a:txBody>
                    <a:bodyPr/>
                    <a:lstStyle/>
                    <a:p>
                      <a:pPr algn="l"/>
                      <a:r>
                        <a:rPr lang="en-GB" dirty="0" smtClean="0"/>
                        <a:t>1+1  </a:t>
                      </a:r>
                    </a:p>
                    <a:p>
                      <a:pPr algn="l"/>
                      <a:r>
                        <a:rPr lang="en-GB" dirty="0" smtClean="0"/>
                        <a:t>2+2</a:t>
                      </a:r>
                    </a:p>
                    <a:p>
                      <a:pPr algn="l"/>
                      <a:endParaRPr lang="en-GB" dirty="0"/>
                    </a:p>
                  </a:txBody>
                  <a:tcPr/>
                </a:tc>
                <a:tc>
                  <a:txBody>
                    <a:bodyPr/>
                    <a:lstStyle/>
                    <a:p>
                      <a:pPr algn="l"/>
                      <a:r>
                        <a:rPr lang="en-GB" dirty="0" smtClean="0"/>
                        <a:t>3+3</a:t>
                      </a:r>
                    </a:p>
                    <a:p>
                      <a:pPr algn="l"/>
                      <a:r>
                        <a:rPr lang="en-GB" dirty="0" smtClean="0"/>
                        <a:t>4+4</a:t>
                      </a:r>
                    </a:p>
                    <a:p>
                      <a:pPr algn="l"/>
                      <a:r>
                        <a:rPr lang="en-GB" dirty="0" smtClean="0"/>
                        <a:t>5+5</a:t>
                      </a:r>
                    </a:p>
                  </a:txBody>
                  <a:tcPr/>
                </a:tc>
                <a:tc>
                  <a:txBody>
                    <a:bodyPr/>
                    <a:lstStyle/>
                    <a:p>
                      <a:pPr algn="l"/>
                      <a:r>
                        <a:rPr lang="en-GB" dirty="0" smtClean="0"/>
                        <a:t>1+2</a:t>
                      </a:r>
                    </a:p>
                    <a:p>
                      <a:pPr algn="l"/>
                      <a:r>
                        <a:rPr lang="en-GB" dirty="0" smtClean="0"/>
                        <a:t>2+3</a:t>
                      </a:r>
                      <a:endParaRPr lang="en-GB" dirty="0"/>
                    </a:p>
                  </a:txBody>
                  <a:tcPr>
                    <a:lnR w="12700" cap="flat" cmpd="sng" algn="ctr">
                      <a:solidFill>
                        <a:schemeClr val="tx1"/>
                      </a:solidFill>
                      <a:prstDash val="solid"/>
                      <a:round/>
                      <a:headEnd type="none" w="med" len="med"/>
                      <a:tailEnd type="none" w="med" len="med"/>
                    </a:lnR>
                  </a:tcPr>
                </a:tc>
              </a:tr>
              <a:tr h="370840">
                <a:tc>
                  <a:txBody>
                    <a:bodyPr/>
                    <a:lstStyle/>
                    <a:p>
                      <a:pPr algn="ctr"/>
                      <a:r>
                        <a:rPr lang="en-GB" b="1" dirty="0" smtClean="0">
                          <a:solidFill>
                            <a:srgbClr val="008000"/>
                          </a:solidFill>
                          <a:latin typeface="Twinkl" pitchFamily="50" charset="0"/>
                        </a:rPr>
                        <a:t>Year 1</a:t>
                      </a:r>
                      <a:endParaRPr lang="en-GB" b="1" dirty="0">
                        <a:solidFill>
                          <a:srgbClr val="008000"/>
                        </a:solidFill>
                        <a:latin typeface="Twinkl" pitchFamily="50" charset="0"/>
                      </a:endParaRPr>
                    </a:p>
                  </a:txBody>
                  <a:tcPr anchor="ctr">
                    <a:lnL w="12700" cap="flat" cmpd="sng" algn="ctr">
                      <a:solidFill>
                        <a:schemeClr val="tx1"/>
                      </a:solidFill>
                      <a:prstDash val="solid"/>
                      <a:round/>
                      <a:headEnd type="none" w="med" len="med"/>
                      <a:tailEnd type="none" w="med" len="med"/>
                    </a:lnL>
                  </a:tcPr>
                </a:tc>
                <a:tc>
                  <a:txBody>
                    <a:bodyPr/>
                    <a:lstStyle/>
                    <a:p>
                      <a:pPr algn="l"/>
                      <a:r>
                        <a:rPr lang="en-GB" dirty="0" smtClean="0"/>
                        <a:t>2+8</a:t>
                      </a:r>
                    </a:p>
                    <a:p>
                      <a:pPr algn="l"/>
                      <a:r>
                        <a:rPr lang="en-GB" dirty="0" smtClean="0"/>
                        <a:t>3+7</a:t>
                      </a:r>
                    </a:p>
                    <a:p>
                      <a:pPr algn="l"/>
                      <a:r>
                        <a:rPr lang="en-GB" dirty="0" smtClean="0"/>
                        <a:t>4+6</a:t>
                      </a:r>
                    </a:p>
                  </a:txBody>
                  <a:tcPr/>
                </a:tc>
                <a:tc>
                  <a:txBody>
                    <a:bodyPr/>
                    <a:lstStyle/>
                    <a:p>
                      <a:pPr algn="l"/>
                      <a:r>
                        <a:rPr lang="en-GB" dirty="0" smtClean="0"/>
                        <a:t>4+2  7+2   5+3</a:t>
                      </a:r>
                    </a:p>
                    <a:p>
                      <a:pPr algn="l"/>
                      <a:r>
                        <a:rPr lang="en-GB" dirty="0" smtClean="0"/>
                        <a:t>5+2  9+2   6+3</a:t>
                      </a:r>
                    </a:p>
                    <a:p>
                      <a:pPr algn="l"/>
                      <a:r>
                        <a:rPr lang="en-GB" dirty="0" smtClean="0"/>
                        <a:t>6+2  4+3</a:t>
                      </a:r>
                    </a:p>
                  </a:txBody>
                  <a:tcPr/>
                </a:tc>
                <a:tc>
                  <a:txBody>
                    <a:bodyPr/>
                    <a:lstStyle/>
                    <a:p>
                      <a:pPr algn="l"/>
                      <a:r>
                        <a:rPr lang="en-GB" dirty="0" smtClean="0"/>
                        <a:t>6+6   9+9</a:t>
                      </a:r>
                    </a:p>
                    <a:p>
                      <a:pPr algn="l"/>
                      <a:r>
                        <a:rPr lang="en-GB" dirty="0" smtClean="0"/>
                        <a:t>7+7</a:t>
                      </a:r>
                    </a:p>
                    <a:p>
                      <a:pPr algn="l"/>
                      <a:r>
                        <a:rPr lang="en-GB" dirty="0" smtClean="0"/>
                        <a:t>8+8</a:t>
                      </a:r>
                      <a:endParaRPr lang="en-GB" dirty="0"/>
                    </a:p>
                  </a:txBody>
                  <a:tcPr>
                    <a:lnR w="12700" cap="flat" cmpd="sng" algn="ctr">
                      <a:solidFill>
                        <a:schemeClr val="tx1"/>
                      </a:solidFill>
                      <a:prstDash val="solid"/>
                      <a:round/>
                      <a:headEnd type="none" w="med" len="med"/>
                      <a:tailEnd type="none" w="med" len="med"/>
                    </a:lnR>
                  </a:tcPr>
                </a:tc>
              </a:tr>
              <a:tr h="370840">
                <a:tc>
                  <a:txBody>
                    <a:bodyPr/>
                    <a:lstStyle/>
                    <a:p>
                      <a:pPr algn="ctr"/>
                      <a:r>
                        <a:rPr lang="en-GB" b="1" dirty="0" smtClean="0">
                          <a:solidFill>
                            <a:srgbClr val="008000"/>
                          </a:solidFill>
                          <a:latin typeface="Twinkl" pitchFamily="50" charset="0"/>
                        </a:rPr>
                        <a:t>Year 2</a:t>
                      </a:r>
                      <a:endParaRPr lang="en-GB" b="1" dirty="0">
                        <a:solidFill>
                          <a:srgbClr val="008000"/>
                        </a:solidFill>
                        <a:latin typeface="Twinkl" pitchFamily="50" charset="0"/>
                      </a:endParaRPr>
                    </a:p>
                  </a:txBody>
                  <a:tcPr anchor="ctr">
                    <a:lnL w="12700" cap="flat" cmpd="sng" algn="ctr">
                      <a:solidFill>
                        <a:schemeClr val="tx1"/>
                      </a:solidFill>
                      <a:prstDash val="solid"/>
                      <a:round/>
                      <a:headEnd type="none" w="med" len="med"/>
                      <a:tailEnd type="none" w="med" len="med"/>
                    </a:lnL>
                  </a:tcPr>
                </a:tc>
                <a:tc>
                  <a:txBody>
                    <a:bodyPr/>
                    <a:lstStyle/>
                    <a:p>
                      <a:pPr algn="l"/>
                      <a:r>
                        <a:rPr lang="en-GB" sz="1800" b="0" i="0" u="none" strike="noStrike" kern="1200" baseline="0" dirty="0" smtClean="0">
                          <a:solidFill>
                            <a:schemeClr val="dk1"/>
                          </a:solidFill>
                          <a:latin typeface="+mn-lt"/>
                          <a:ea typeface="+mn-ea"/>
                          <a:cs typeface="+mn-cs"/>
                        </a:rPr>
                        <a:t>3+8   4+7</a:t>
                      </a:r>
                    </a:p>
                    <a:p>
                      <a:pPr algn="l"/>
                      <a:r>
                        <a:rPr lang="en-GB" sz="1800" b="0" i="0" u="none" strike="noStrike" kern="1200" baseline="0" dirty="0" smtClean="0">
                          <a:solidFill>
                            <a:schemeClr val="dk1"/>
                          </a:solidFill>
                          <a:latin typeface="+mn-lt"/>
                          <a:ea typeface="+mn-ea"/>
                          <a:cs typeface="+mn-cs"/>
                        </a:rPr>
                        <a:t>3+9   4+9</a:t>
                      </a:r>
                    </a:p>
                    <a:p>
                      <a:pPr algn="l"/>
                      <a:r>
                        <a:rPr lang="en-GB" sz="1800" b="0" i="0" u="none" strike="noStrike" kern="1200" baseline="0" dirty="0" smtClean="0">
                          <a:solidFill>
                            <a:schemeClr val="dk1"/>
                          </a:solidFill>
                          <a:latin typeface="+mn-lt"/>
                          <a:ea typeface="+mn-ea"/>
                          <a:cs typeface="+mn-cs"/>
                        </a:rPr>
                        <a:t>4+8   x10</a:t>
                      </a:r>
                    </a:p>
                  </a:txBody>
                  <a:tcPr/>
                </a:tc>
                <a:tc>
                  <a:txBody>
                    <a:bodyPr/>
                    <a:lstStyle/>
                    <a:p>
                      <a:pPr algn="l"/>
                      <a:r>
                        <a:rPr lang="en-GB" sz="1800" b="0" i="0" u="none" strike="noStrike" kern="1200" baseline="0" dirty="0" smtClean="0">
                          <a:solidFill>
                            <a:schemeClr val="dk1"/>
                          </a:solidFill>
                          <a:latin typeface="+mn-lt"/>
                          <a:ea typeface="+mn-ea"/>
                          <a:cs typeface="+mn-cs"/>
                        </a:rPr>
                        <a:t>4+5   7+8</a:t>
                      </a:r>
                    </a:p>
                    <a:p>
                      <a:pPr algn="l"/>
                      <a:r>
                        <a:rPr lang="en-GB" sz="1800" b="0" i="0" u="none" strike="noStrike" kern="1200" baseline="0" dirty="0" smtClean="0">
                          <a:solidFill>
                            <a:schemeClr val="dk1"/>
                          </a:solidFill>
                          <a:latin typeface="+mn-lt"/>
                          <a:ea typeface="+mn-ea"/>
                          <a:cs typeface="+mn-cs"/>
                        </a:rPr>
                        <a:t>5+6   8+9</a:t>
                      </a:r>
                    </a:p>
                    <a:p>
                      <a:pPr algn="l"/>
                      <a:r>
                        <a:rPr lang="en-GB" sz="1800" b="0" i="0" u="none" strike="noStrike" kern="1200" baseline="0" dirty="0" smtClean="0">
                          <a:solidFill>
                            <a:schemeClr val="dk1"/>
                          </a:solidFill>
                          <a:latin typeface="+mn-lt"/>
                          <a:ea typeface="+mn-ea"/>
                          <a:cs typeface="+mn-cs"/>
                        </a:rPr>
                        <a:t>6+7   x5</a:t>
                      </a:r>
                    </a:p>
                  </a:txBody>
                  <a:tcPr/>
                </a:tc>
                <a:tc>
                  <a:txBody>
                    <a:bodyPr/>
                    <a:lstStyle/>
                    <a:p>
                      <a:pPr algn="l"/>
                      <a:r>
                        <a:rPr lang="en-GB" sz="1800" b="0" i="0" u="none" strike="noStrike" kern="1200" baseline="0" dirty="0" smtClean="0">
                          <a:solidFill>
                            <a:schemeClr val="dk1"/>
                          </a:solidFill>
                          <a:latin typeface="+mn-lt"/>
                          <a:ea typeface="+mn-ea"/>
                          <a:cs typeface="+mn-cs"/>
                        </a:rPr>
                        <a:t>5+9   6+8   x2</a:t>
                      </a:r>
                    </a:p>
                    <a:p>
                      <a:pPr algn="l"/>
                      <a:r>
                        <a:rPr lang="en-GB" sz="1800" b="0" i="0" u="none" strike="noStrike" kern="1200" baseline="0" dirty="0" smtClean="0">
                          <a:solidFill>
                            <a:schemeClr val="dk1"/>
                          </a:solidFill>
                          <a:latin typeface="+mn-lt"/>
                          <a:ea typeface="+mn-ea"/>
                          <a:cs typeface="+mn-cs"/>
                        </a:rPr>
                        <a:t>6+9   5+7</a:t>
                      </a:r>
                    </a:p>
                    <a:p>
                      <a:pPr algn="l"/>
                      <a:r>
                        <a:rPr lang="en-GB" sz="1800" b="0" i="0" u="none" strike="noStrike" kern="1200" baseline="0" dirty="0" smtClean="0">
                          <a:solidFill>
                            <a:schemeClr val="dk1"/>
                          </a:solidFill>
                          <a:latin typeface="+mn-lt"/>
                          <a:ea typeface="+mn-ea"/>
                          <a:cs typeface="+mn-cs"/>
                        </a:rPr>
                        <a:t>7+9   5+8 	</a:t>
                      </a:r>
                    </a:p>
                    <a:p>
                      <a:pPr algn="l"/>
                      <a:endParaRPr lang="en-GB" dirty="0"/>
                    </a:p>
                  </a:txBody>
                  <a:tcPr>
                    <a:lnR w="12700" cap="flat" cmpd="sng" algn="ctr">
                      <a:solidFill>
                        <a:schemeClr val="tx1"/>
                      </a:solidFill>
                      <a:prstDash val="solid"/>
                      <a:round/>
                      <a:headEnd type="none" w="med" len="med"/>
                      <a:tailEnd type="none" w="med" len="med"/>
                    </a:lnR>
                  </a:tcPr>
                </a:tc>
              </a:tr>
              <a:tr h="370840">
                <a:tc>
                  <a:txBody>
                    <a:bodyPr/>
                    <a:lstStyle/>
                    <a:p>
                      <a:pPr algn="ctr"/>
                      <a:r>
                        <a:rPr lang="en-GB" b="1" dirty="0" smtClean="0">
                          <a:solidFill>
                            <a:srgbClr val="008000"/>
                          </a:solidFill>
                          <a:latin typeface="Twinkl" pitchFamily="50" charset="0"/>
                        </a:rPr>
                        <a:t>Year 3</a:t>
                      </a:r>
                      <a:endParaRPr lang="en-GB" b="1" dirty="0">
                        <a:solidFill>
                          <a:srgbClr val="008000"/>
                        </a:solidFill>
                        <a:latin typeface="Twinkl" pitchFamily="50" charset="0"/>
                      </a:endParaRPr>
                    </a:p>
                  </a:txBody>
                  <a:tcPr anchor="ctr">
                    <a:lnL w="12700" cap="flat" cmpd="sng" algn="ctr">
                      <a:solidFill>
                        <a:schemeClr val="tx1"/>
                      </a:solidFill>
                      <a:prstDash val="solid"/>
                      <a:round/>
                      <a:headEnd type="none" w="med" len="med"/>
                      <a:tailEnd type="none" w="med" len="med"/>
                    </a:lnL>
                  </a:tcPr>
                </a:tc>
                <a:tc>
                  <a:txBody>
                    <a:bodyPr/>
                    <a:lstStyle/>
                    <a:p>
                      <a:pPr algn="l"/>
                      <a:r>
                        <a:rPr lang="en-GB" dirty="0" smtClean="0"/>
                        <a:t>x3</a:t>
                      </a:r>
                    </a:p>
                    <a:p>
                      <a:pPr algn="l"/>
                      <a:endParaRPr lang="en-GB" dirty="0" smtClean="0"/>
                    </a:p>
                    <a:p>
                      <a:pPr algn="l"/>
                      <a:endParaRPr lang="en-GB" dirty="0" smtClean="0"/>
                    </a:p>
                    <a:p>
                      <a:pPr algn="l"/>
                      <a:endParaRPr lang="en-GB" dirty="0"/>
                    </a:p>
                  </a:txBody>
                  <a:tcPr/>
                </a:tc>
                <a:tc>
                  <a:txBody>
                    <a:bodyPr/>
                    <a:lstStyle/>
                    <a:p>
                      <a:pPr algn="l"/>
                      <a:r>
                        <a:rPr lang="en-GB" dirty="0" smtClean="0"/>
                        <a:t>x4</a:t>
                      </a:r>
                      <a:endParaRPr lang="en-GB" dirty="0"/>
                    </a:p>
                  </a:txBody>
                  <a:tcPr/>
                </a:tc>
                <a:tc>
                  <a:txBody>
                    <a:bodyPr/>
                    <a:lstStyle/>
                    <a:p>
                      <a:pPr algn="l"/>
                      <a:r>
                        <a:rPr lang="en-GB" dirty="0" smtClean="0"/>
                        <a:t>x8</a:t>
                      </a:r>
                      <a:endParaRPr lang="en-GB" dirty="0"/>
                    </a:p>
                  </a:txBody>
                  <a:tcPr>
                    <a:lnR w="12700" cap="flat" cmpd="sng" algn="ctr">
                      <a:solidFill>
                        <a:schemeClr val="tx1"/>
                      </a:solidFill>
                      <a:prstDash val="solid"/>
                      <a:round/>
                      <a:headEnd type="none" w="med" len="med"/>
                      <a:tailEnd type="none" w="med" len="med"/>
                    </a:lnR>
                  </a:tcPr>
                </a:tc>
              </a:tr>
              <a:tr h="370840">
                <a:tc>
                  <a:txBody>
                    <a:bodyPr/>
                    <a:lstStyle/>
                    <a:p>
                      <a:pPr algn="ctr"/>
                      <a:r>
                        <a:rPr lang="en-GB" b="1" dirty="0" smtClean="0">
                          <a:solidFill>
                            <a:srgbClr val="008000"/>
                          </a:solidFill>
                          <a:latin typeface="Twinkl" pitchFamily="50" charset="0"/>
                        </a:rPr>
                        <a:t>Year 4</a:t>
                      </a:r>
                      <a:endParaRPr lang="en-GB" b="1" dirty="0">
                        <a:solidFill>
                          <a:srgbClr val="008000"/>
                        </a:solidFill>
                        <a:latin typeface="Twinkl" pitchFamily="50" charset="0"/>
                      </a:endParaRPr>
                    </a:p>
                  </a:txBody>
                  <a:tcPr anchor="ctr">
                    <a:lnL w="12700" cap="flat" cmpd="sng" algn="ctr">
                      <a:solidFill>
                        <a:schemeClr val="tx1"/>
                      </a:solidFill>
                      <a:prstDash val="solid"/>
                      <a:round/>
                      <a:headEnd type="none" w="med" len="med"/>
                      <a:tailEnd type="none" w="med" len="med"/>
                    </a:lnL>
                  </a:tcPr>
                </a:tc>
                <a:tc>
                  <a:txBody>
                    <a:bodyPr/>
                    <a:lstStyle/>
                    <a:p>
                      <a:pPr algn="l"/>
                      <a:r>
                        <a:rPr lang="en-GB" dirty="0" smtClean="0">
                          <a:solidFill>
                            <a:schemeClr val="tx1"/>
                          </a:solidFill>
                        </a:rPr>
                        <a:t>6x6, 6x7, 6x8, 7x7, 7x8, 8x8</a:t>
                      </a:r>
                    </a:p>
                    <a:p>
                      <a:pPr algn="l"/>
                      <a:endParaRPr lang="en-GB" dirty="0" smtClean="0"/>
                    </a:p>
                    <a:p>
                      <a:pPr algn="l"/>
                      <a:endParaRPr lang="en-GB" dirty="0"/>
                    </a:p>
                  </a:txBody>
                  <a:tcPr/>
                </a:tc>
                <a:tc>
                  <a:txBody>
                    <a:bodyPr/>
                    <a:lstStyle/>
                    <a:p>
                      <a:pPr algn="l"/>
                      <a:r>
                        <a:rPr lang="en-GB" dirty="0" smtClean="0"/>
                        <a:t>x11</a:t>
                      </a:r>
                      <a:endParaRPr lang="en-GB" dirty="0"/>
                    </a:p>
                  </a:txBody>
                  <a:tcPr/>
                </a:tc>
                <a:tc>
                  <a:txBody>
                    <a:bodyPr/>
                    <a:lstStyle/>
                    <a:p>
                      <a:pPr algn="l"/>
                      <a:r>
                        <a:rPr lang="en-GB" dirty="0" smtClean="0"/>
                        <a:t>x12</a:t>
                      </a:r>
                      <a:endParaRPr lang="en-GB" dirty="0"/>
                    </a:p>
                  </a:txBody>
                  <a:tcPr>
                    <a:lnR w="12700" cap="flat" cmpd="sng" algn="ctr">
                      <a:solidFill>
                        <a:schemeClr val="tx1"/>
                      </a:solidFill>
                      <a:prstDash val="solid"/>
                      <a:round/>
                      <a:headEnd type="none" w="med" len="med"/>
                      <a:tailEnd type="none" w="med" len="med"/>
                    </a:lnR>
                  </a:tcPr>
                </a:tc>
              </a:tr>
              <a:tr h="370840">
                <a:tc>
                  <a:txBody>
                    <a:bodyPr/>
                    <a:lstStyle/>
                    <a:p>
                      <a:pPr algn="ctr"/>
                      <a:r>
                        <a:rPr lang="en-GB" b="1" dirty="0" smtClean="0">
                          <a:solidFill>
                            <a:srgbClr val="008000"/>
                          </a:solidFill>
                        </a:rPr>
                        <a:t>Year 5 and 6</a:t>
                      </a:r>
                      <a:endParaRPr lang="en-GB" b="1" dirty="0">
                        <a:solidFill>
                          <a:srgbClr val="008000"/>
                        </a:solidFill>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algn="ctr"/>
                      <a:endParaRPr lang="en-GB" b="1" dirty="0" smtClean="0">
                        <a:solidFill>
                          <a:srgbClr val="008000"/>
                        </a:solidFill>
                      </a:endParaRPr>
                    </a:p>
                    <a:p>
                      <a:pPr algn="ctr"/>
                      <a:r>
                        <a:rPr lang="en-GB" b="0" dirty="0" smtClean="0">
                          <a:solidFill>
                            <a:schemeClr val="tx1"/>
                          </a:solidFill>
                          <a:latin typeface="Twinkl" pitchFamily="50" charset="0"/>
                        </a:rPr>
                        <a:t>All previous ‘learn its’</a:t>
                      </a:r>
                      <a:endParaRPr lang="en-GB" b="0" dirty="0" smtClean="0">
                        <a:solidFill>
                          <a:schemeClr val="tx1"/>
                        </a:solidFill>
                        <a:latin typeface="Twinkl" pitchFamily="50" charset="0"/>
                      </a:endParaRPr>
                    </a:p>
                    <a:p>
                      <a:pPr algn="ctr"/>
                      <a:endParaRPr lang="en-GB" b="1" dirty="0">
                        <a:solidFill>
                          <a:srgbClr val="008000"/>
                        </a:solidFill>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b="0" dirty="0" smtClean="0">
                          <a:solidFill>
                            <a:schemeClr val="tx1"/>
                          </a:solidFill>
                          <a:latin typeface="Twinkl" pitchFamily="50" charset="0"/>
                        </a:rPr>
                        <a:t>All previous ‘learn its’</a:t>
                      </a:r>
                      <a:endParaRPr lang="en-GB" b="1" dirty="0">
                        <a:solidFill>
                          <a:srgbClr val="008000"/>
                        </a:solidFill>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b="0" dirty="0" smtClean="0">
                          <a:solidFill>
                            <a:schemeClr val="tx1"/>
                          </a:solidFill>
                          <a:latin typeface="Twinkl" pitchFamily="50" charset="0"/>
                        </a:rPr>
                        <a:t>All previous ‘learn its’</a:t>
                      </a:r>
                      <a:endParaRPr lang="en-GB" b="1" dirty="0">
                        <a:solidFill>
                          <a:srgbClr val="008000"/>
                        </a:solidFill>
                      </a:endParaRPr>
                    </a:p>
                  </a:txBody>
                  <a:tcPr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9376858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152</TotalTime>
  <Words>1114</Words>
  <Application>Microsoft Office PowerPoint</Application>
  <PresentationFormat>A4 Paper (210x297 mm)</PresentationFormat>
  <Paragraphs>134</Paragraphs>
  <Slides>11</Slides>
  <Notes>11</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C.Searle</dc:creator>
  <cp:lastModifiedBy>C.Searle</cp:lastModifiedBy>
  <cp:revision>16</cp:revision>
  <dcterms:created xsi:type="dcterms:W3CDTF">2017-02-23T20:39:53Z</dcterms:created>
  <dcterms:modified xsi:type="dcterms:W3CDTF">2017-02-25T20:37:36Z</dcterms:modified>
</cp:coreProperties>
</file>