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1" r:id="rId1"/>
  </p:sldMasterIdLst>
  <p:sldIdLst>
    <p:sldId id="256" r:id="rId2"/>
    <p:sldId id="257" r:id="rId3"/>
    <p:sldId id="287" r:id="rId4"/>
    <p:sldId id="260" r:id="rId5"/>
    <p:sldId id="266" r:id="rId6"/>
    <p:sldId id="261" r:id="rId7"/>
    <p:sldId id="262" r:id="rId8"/>
    <p:sldId id="263" r:id="rId9"/>
    <p:sldId id="264" r:id="rId10"/>
    <p:sldId id="271" r:id="rId11"/>
    <p:sldId id="289" r:id="rId12"/>
    <p:sldId id="279" r:id="rId13"/>
    <p:sldId id="284" r:id="rId14"/>
    <p:sldId id="268" r:id="rId15"/>
    <p:sldId id="285" r:id="rId16"/>
    <p:sldId id="280" r:id="rId17"/>
    <p:sldId id="288" r:id="rId18"/>
    <p:sldId id="269" r:id="rId19"/>
    <p:sldId id="270" r:id="rId20"/>
    <p:sldId id="267"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07" autoAdjust="0"/>
    <p:restoredTop sz="94660"/>
  </p:normalViewPr>
  <p:slideViewPr>
    <p:cSldViewPr snapToGrid="0">
      <p:cViewPr varScale="1">
        <p:scale>
          <a:sx n="86" d="100"/>
          <a:sy n="86" d="100"/>
        </p:scale>
        <p:origin x="466"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65759" y="2166364"/>
            <a:ext cx="11471565" cy="1739347"/>
          </a:xfrm>
        </p:spPr>
        <p:txBody>
          <a:bodyPr tIns="45720" bIns="45720" anchor="ctr">
            <a:normAutofit/>
          </a:bodyPr>
          <a:lstStyle>
            <a:lvl1pPr algn="ctr">
              <a:lnSpc>
                <a:spcPct val="80000"/>
              </a:lnSpc>
              <a:defRPr sz="6000" spc="150" baseline="0"/>
            </a:lvl1pPr>
          </a:lstStyle>
          <a:p>
            <a:r>
              <a:rPr lang="en-US"/>
              <a:t>Click to edit Master title style</a:t>
            </a:r>
            <a:endParaRPr lang="en-US" dirty="0"/>
          </a:p>
        </p:txBody>
      </p:sp>
      <p:sp>
        <p:nvSpPr>
          <p:cNvPr id="3" name="Subtitle 2"/>
          <p:cNvSpPr>
            <a:spLocks noGrp="1"/>
          </p:cNvSpPr>
          <p:nvPr>
            <p:ph type="subTitle" idx="1"/>
          </p:nvPr>
        </p:nvSpPr>
        <p:spPr>
          <a:xfrm>
            <a:off x="1524000" y="3996250"/>
            <a:ext cx="9144000" cy="1309255"/>
          </a:xfrm>
        </p:spPr>
        <p:txBody>
          <a:bodyPr>
            <a:normAutofit/>
          </a:bodyPr>
          <a:lstStyle>
            <a:lvl1pPr marL="0" indent="0" algn="ctr">
              <a:buNone/>
              <a:defRPr sz="2000"/>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AD6EE87-EBD5-4F12-A48A-63ACA297AC8F}" type="datetimeFigureOut">
              <a:rPr lang="en-US" smtClean="0"/>
              <a:t>9/16/2024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9061843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5D3794B-289A-4A80-97D7-111025398D45}" type="datetimeFigureOut">
              <a:rPr lang="en-US" smtClean="0"/>
              <a:t>9/16/2024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2386480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191" y="2208879"/>
            <a:ext cx="10515600" cy="1676400"/>
          </a:xfrm>
        </p:spPr>
        <p:txBody>
          <a:bodyPr anchor="ctr">
            <a:noAutofit/>
          </a:bodyPr>
          <a:lstStyle>
            <a:lvl1pPr algn="ctr">
              <a:lnSpc>
                <a:spcPct val="80000"/>
              </a:lnSpc>
              <a:defRPr sz="6000" b="0" spc="150" baseline="0">
                <a:solidFill>
                  <a:schemeClr val="bg1"/>
                </a:solidFill>
              </a:defRPr>
            </a:lvl1pPr>
          </a:lstStyle>
          <a:p>
            <a:r>
              <a:rPr lang="en-US"/>
              <a:t>Click to edit Master title style</a:t>
            </a:r>
            <a:endParaRPr lang="en-US" dirty="0"/>
          </a:p>
        </p:txBody>
      </p:sp>
      <p:sp>
        <p:nvSpPr>
          <p:cNvPr id="3" name="Text Placeholder 2"/>
          <p:cNvSpPr>
            <a:spLocks noGrp="1"/>
          </p:cNvSpPr>
          <p:nvPr>
            <p:ph type="body" idx="1"/>
          </p:nvPr>
        </p:nvSpPr>
        <p:spPr>
          <a:xfrm>
            <a:off x="833191" y="4010334"/>
            <a:ext cx="10515600" cy="1174639"/>
          </a:xfrm>
        </p:spPr>
        <p:txBody>
          <a:bodyPr anchor="t">
            <a:normAutofit/>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fld id="{5A61015F-7CC6-4D0A-9D87-873EA4C304CC}" type="datetimeFigureOut">
              <a:rPr lang="en-US" smtClean="0"/>
              <a:t>9/16/2024</a:t>
            </a:fld>
            <a:endParaRPr lang="en-US" dirty="0"/>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4FAB73BC-B049-4115-A692-8D63A059BFB8}" type="slidenum">
              <a:rPr lang="en-US" smtClean="0"/>
              <a:t>‹#›</a:t>
            </a:fld>
            <a:endParaRPr lang="en-US" dirty="0"/>
          </a:p>
        </p:txBody>
      </p:sp>
    </p:spTree>
    <p:extLst>
      <p:ext uri="{BB962C8B-B14F-4D97-AF65-F5344CB8AC3E}">
        <p14:creationId xmlns:p14="http://schemas.microsoft.com/office/powerpoint/2010/main" val="1942144368"/>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3C6A301-0538-44EC-B09D-202E1042A48B}" type="datetimeFigureOut">
              <a:rPr lang="en-US" smtClean="0"/>
              <a:t>9/16/2024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9139350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789574A-8875-45EF-8EA2-3CAA0F7ABC4C}" type="datetimeFigureOut">
              <a:rPr lang="en-US" smtClean="0"/>
              <a:t>9/16/2024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42037821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7EF4D4C-5367-4C26-9E2B-D8088D7FCA81}" type="datetimeFigureOut">
              <a:rPr lang="en-US" smtClean="0"/>
              <a:t>9/16/2024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6778542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E91E96-98B0-4413-9547-46F3504108EF}" type="datetimeFigureOut">
              <a:rPr lang="en-US" smtClean="0"/>
              <a:t>9/16/2024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0244853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5C68B11-C5A8-448C-8CE9-B1A273C79CFC}" type="datetimeFigureOut">
              <a:rPr lang="en-US" smtClean="0"/>
              <a:t>9/16/2024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5164848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7616CA0-919D-4A49-9C8A-62FDFB3A5183}" type="datetimeFigureOut">
              <a:rPr lang="en-US" smtClean="0"/>
              <a:t>9/16/2024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E5644-1E61-4311-A31E-84CB9C7AA8A9}" type="slidenum">
              <a:rPr lang="en-US" smtClean="0"/>
              <a:t>‹#›</a:t>
            </a:fld>
            <a:endParaRPr lang="en-US" dirty="0"/>
          </a:p>
        </p:txBody>
      </p:sp>
    </p:spTree>
    <p:extLst>
      <p:ext uri="{BB962C8B-B14F-4D97-AF65-F5344CB8AC3E}">
        <p14:creationId xmlns:p14="http://schemas.microsoft.com/office/powerpoint/2010/main" val="4369031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CD73815-2707-4475-8F1A-B873CB631BB4}" type="datetimeFigureOut">
              <a:rPr lang="en-US" smtClean="0"/>
              <a:t>9/16/2024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5071692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9019312" y="0"/>
            <a:ext cx="27432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38200" y="6422854"/>
            <a:ext cx="2743196" cy="365125"/>
          </a:xfrm>
        </p:spPr>
        <p:txBody>
          <a:bodyPr/>
          <a:lstStyle/>
          <a:p>
            <a:fld id="{2A4AFB99-0EAB-4182-AFF8-E214C82A68F6}" type="datetimeFigureOut">
              <a:rPr lang="en-US" smtClean="0"/>
              <a:t>9/16/2024</a:t>
            </a:fld>
            <a:endParaRPr lang="en-US" dirty="0"/>
          </a:p>
        </p:txBody>
      </p:sp>
      <p:sp>
        <p:nvSpPr>
          <p:cNvPr id="5" name="Footer Placeholder 4"/>
          <p:cNvSpPr>
            <a:spLocks noGrp="1"/>
          </p:cNvSpPr>
          <p:nvPr>
            <p:ph type="ftr" sz="quarter" idx="11"/>
          </p:nvPr>
        </p:nvSpPr>
        <p:spPr>
          <a:xfrm>
            <a:off x="3776135" y="6422854"/>
            <a:ext cx="4279669" cy="365125"/>
          </a:xfrm>
        </p:spPr>
        <p:txBody>
          <a:bodyPr/>
          <a:lstStyle/>
          <a:p>
            <a:endParaRPr lang="en-US" dirty="0"/>
          </a:p>
        </p:txBody>
      </p:sp>
      <p:sp>
        <p:nvSpPr>
          <p:cNvPr id="6" name="Slide Number Placeholder 5"/>
          <p:cNvSpPr>
            <a:spLocks noGrp="1"/>
          </p:cNvSpPr>
          <p:nvPr>
            <p:ph type="sldNum" sz="quarter" idx="12"/>
          </p:nvPr>
        </p:nvSpPr>
        <p:spPr>
          <a:xfrm>
            <a:off x="8073048" y="6422854"/>
            <a:ext cx="879759" cy="365125"/>
          </a:xfrm>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0818059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483" y="176109"/>
            <a:ext cx="12188952"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a:solidFill>
                  <a:schemeClr val="tx1"/>
                </a:solidFill>
              </a:defRPr>
            </a:lvl1pPr>
          </a:lstStyle>
          <a:p>
            <a:fld id="{90298CD5-6C1E-4009-B41F-6DF62E31D3BE}" type="datetimeFigureOut">
              <a:rPr lang="en-US" smtClean="0"/>
              <a:pPr/>
              <a:t>9/16/2024</a:t>
            </a:fld>
            <a:endParaRPr lang="en-US" dirty="0"/>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a:solidFill>
                  <a:schemeClr val="tx1"/>
                </a:solidFill>
              </a:defRPr>
            </a:lvl1pPr>
          </a:lstStyle>
          <a:p>
            <a:endParaRPr lang="en-US" dirty="0"/>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a:solidFill>
                  <a:schemeClr val="tx1"/>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896554216"/>
      </p:ext>
    </p:extLst>
  </p:cSld>
  <p:clrMap bg1="dk1" tx1="lt1" bg2="dk2" tx2="lt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 Id="rId5" Type="http://schemas.openxmlformats.org/officeDocument/2006/relationships/image" Target="../media/image8.jpe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jpe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 Id="rId9" Type="http://schemas.openxmlformats.org/officeDocument/2006/relationships/image" Target="../media/image19.jpeg"/></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24.jpeg"/></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1.gif"/><Relationship Id="rId7" Type="http://schemas.openxmlformats.org/officeDocument/2006/relationships/image" Target="../media/image34.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hyperlink" Target="javascript:edit(172777)" TargetMode="External"/><Relationship Id="rId5" Type="http://schemas.openxmlformats.org/officeDocument/2006/relationships/image" Target="../media/image33.jpg"/><Relationship Id="rId4" Type="http://schemas.openxmlformats.org/officeDocument/2006/relationships/image" Target="../media/image32.jpeg"/></Relationships>
</file>

<file path=ppt/slides/_rels/slide1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Welcome to Maple class</a:t>
            </a:r>
          </a:p>
        </p:txBody>
      </p:sp>
      <p:pic>
        <p:nvPicPr>
          <p:cNvPr id="4" name="Picture 3"/>
          <p:cNvPicPr>
            <a:picLocks noChangeAspect="1"/>
          </p:cNvPicPr>
          <p:nvPr/>
        </p:nvPicPr>
        <p:blipFill>
          <a:blip r:embed="rId2"/>
          <a:stretch>
            <a:fillRect/>
          </a:stretch>
        </p:blipFill>
        <p:spPr>
          <a:xfrm>
            <a:off x="3422333" y="3655286"/>
            <a:ext cx="4185829" cy="2905457"/>
          </a:xfrm>
          <a:prstGeom prst="rect">
            <a:avLst/>
          </a:prstGeom>
        </p:spPr>
      </p:pic>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1025"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555750" cy="1555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40940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                 Maple Class</a:t>
            </a:r>
          </a:p>
        </p:txBody>
      </p:sp>
      <p:sp>
        <p:nvSpPr>
          <p:cNvPr id="3" name="Content Placeholder 2"/>
          <p:cNvSpPr>
            <a:spLocks noGrp="1"/>
          </p:cNvSpPr>
          <p:nvPr>
            <p:ph idx="1"/>
          </p:nvPr>
        </p:nvSpPr>
        <p:spPr>
          <a:xfrm>
            <a:off x="258254" y="2011680"/>
            <a:ext cx="11758341" cy="4206240"/>
          </a:xfrm>
        </p:spPr>
        <p:txBody>
          <a:bodyPr>
            <a:normAutofit fontScale="92500" lnSpcReduction="10000"/>
          </a:bodyPr>
          <a:lstStyle/>
          <a:p>
            <a:r>
              <a:rPr lang="en-GB" dirty="0">
                <a:latin typeface="Twinkl Light" panose="02000000000000000000" pitchFamily="2" charset="0"/>
              </a:rPr>
              <a:t>Hi, I’m Miss Leach!</a:t>
            </a:r>
          </a:p>
          <a:p>
            <a:r>
              <a:rPr lang="en-GB" dirty="0">
                <a:latin typeface="Twinkl Light" panose="02000000000000000000" pitchFamily="2" charset="0"/>
              </a:rPr>
              <a:t>I’ve been teaching for 9 years &amp; it’s 7</a:t>
            </a:r>
            <a:r>
              <a:rPr lang="en-GB" baseline="30000" dirty="0">
                <a:latin typeface="Twinkl Light" panose="02000000000000000000" pitchFamily="2" charset="0"/>
              </a:rPr>
              <a:t>th</a:t>
            </a:r>
            <a:r>
              <a:rPr lang="en-GB" dirty="0">
                <a:latin typeface="Twinkl Light" panose="02000000000000000000" pitchFamily="2" charset="0"/>
              </a:rPr>
              <a:t> year of teaching Year 2.</a:t>
            </a:r>
          </a:p>
          <a:p>
            <a:r>
              <a:rPr lang="en-GB" dirty="0">
                <a:latin typeface="Twinkl Light" panose="02000000000000000000" pitchFamily="2" charset="0"/>
              </a:rPr>
              <a:t>I trained to be a teacher at the same time as Mr Edwards, and actually went to university with him! I also completed my training year here at </a:t>
            </a:r>
            <a:r>
              <a:rPr lang="en-GB" dirty="0" err="1">
                <a:latin typeface="Twinkl Light" panose="02000000000000000000" pitchFamily="2" charset="0"/>
              </a:rPr>
              <a:t>Lacewood</a:t>
            </a:r>
            <a:r>
              <a:rPr lang="en-GB" dirty="0">
                <a:latin typeface="Twinkl Light" panose="02000000000000000000" pitchFamily="2" charset="0"/>
              </a:rPr>
              <a:t> with Mrs Burton as my mentor!</a:t>
            </a:r>
          </a:p>
          <a:p>
            <a:r>
              <a:rPr lang="en-GB" dirty="0">
                <a:latin typeface="Twinkl Light" panose="02000000000000000000" pitchFamily="2" charset="0"/>
              </a:rPr>
              <a:t>Y2 is very different for the children they have a lot to cover and learn.</a:t>
            </a:r>
          </a:p>
          <a:p>
            <a:r>
              <a:rPr lang="en-GB" dirty="0">
                <a:latin typeface="Twinkl Light" panose="02000000000000000000" pitchFamily="2" charset="0"/>
              </a:rPr>
              <a:t> The classroom is a little more structured compared to Y1 and the children will need a bit of time to get settled in and used to this new way of learning. </a:t>
            </a:r>
          </a:p>
          <a:p>
            <a:r>
              <a:rPr lang="en-GB" dirty="0">
                <a:latin typeface="Twinkl Light" panose="02000000000000000000" pitchFamily="2" charset="0"/>
              </a:rPr>
              <a:t>I understand that children might be apprehensive or nervous so my first job is to help your child feel safe and happy and to build their self confidence. </a:t>
            </a:r>
          </a:p>
          <a:p>
            <a:r>
              <a:rPr lang="en-GB" dirty="0">
                <a:latin typeface="Twinkl Light" panose="02000000000000000000" pitchFamily="2" charset="0"/>
              </a:rPr>
              <a:t>We like to have fun in Maple and we have some super exciting topics this year.</a:t>
            </a:r>
          </a:p>
          <a:p>
            <a:r>
              <a:rPr lang="en-GB" dirty="0">
                <a:latin typeface="Twinkl Light" panose="02000000000000000000" pitchFamily="2" charset="0"/>
              </a:rPr>
              <a:t> We will also have 4 amazing teaching assistants.</a:t>
            </a:r>
          </a:p>
        </p:txBody>
      </p:sp>
      <p:pic>
        <p:nvPicPr>
          <p:cNvPr id="4" name="Picture 3"/>
          <p:cNvPicPr>
            <a:picLocks noChangeAspect="1"/>
          </p:cNvPicPr>
          <p:nvPr/>
        </p:nvPicPr>
        <p:blipFill rotWithShape="1">
          <a:blip r:embed="rId2"/>
          <a:srcRect l="11893" t="11226" r="12524" b="11881"/>
          <a:stretch/>
        </p:blipFill>
        <p:spPr>
          <a:xfrm>
            <a:off x="10226536" y="106976"/>
            <a:ext cx="1705128" cy="1734697"/>
          </a:xfrm>
          <a:prstGeom prst="rect">
            <a:avLst/>
          </a:prstGeom>
        </p:spPr>
      </p:pic>
      <p:sp>
        <p:nvSpPr>
          <p:cNvPr id="5" name="Rectangle 2"/>
          <p:cNvSpPr>
            <a:spLocks noChangeArrowheads="1"/>
          </p:cNvSpPr>
          <p:nvPr/>
        </p:nvSpPr>
        <p:spPr bwMode="auto">
          <a:xfrm>
            <a:off x="10636250" y="58239"/>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2049"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8254" y="237186"/>
            <a:ext cx="1555750" cy="1555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78686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E770C4D-1FFC-4817-A36E-56CB25439F72}"/>
              </a:ext>
            </a:extLst>
          </p:cNvPr>
          <p:cNvSpPr/>
          <p:nvPr/>
        </p:nvSpPr>
        <p:spPr>
          <a:xfrm>
            <a:off x="3098307" y="346228"/>
            <a:ext cx="7235300" cy="683581"/>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sz="3200" dirty="0"/>
              <a:t>Miss Hole      &amp;          Mrs Greaves</a:t>
            </a:r>
          </a:p>
        </p:txBody>
      </p:sp>
      <p:sp>
        <p:nvSpPr>
          <p:cNvPr id="3" name="Rectangle 2">
            <a:extLst>
              <a:ext uri="{FF2B5EF4-FFF2-40B4-BE49-F238E27FC236}">
                <a16:creationId xmlns:a16="http://schemas.microsoft.com/office/drawing/2014/main" id="{2F3DC81F-75F6-4829-B3AC-B5E9F7343971}"/>
              </a:ext>
            </a:extLst>
          </p:cNvPr>
          <p:cNvSpPr/>
          <p:nvPr/>
        </p:nvSpPr>
        <p:spPr>
          <a:xfrm>
            <a:off x="3249226" y="3730839"/>
            <a:ext cx="6741926" cy="683580"/>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sz="3200" b="1" dirty="0"/>
          </a:p>
          <a:p>
            <a:pPr algn="ctr"/>
            <a:r>
              <a:rPr lang="en-GB" sz="3200" dirty="0"/>
              <a:t>Mrs </a:t>
            </a:r>
            <a:r>
              <a:rPr lang="en-GB" sz="3200" dirty="0" err="1"/>
              <a:t>Gasgcoine</a:t>
            </a:r>
            <a:r>
              <a:rPr lang="en-GB" sz="3200" dirty="0"/>
              <a:t>     &amp;       Mrs Goose</a:t>
            </a:r>
          </a:p>
          <a:p>
            <a:pPr algn="ctr"/>
            <a:endParaRPr lang="en-GB" dirty="0"/>
          </a:p>
        </p:txBody>
      </p:sp>
      <p:pic>
        <p:nvPicPr>
          <p:cNvPr id="3074" name="Picture 2" descr="Image preview">
            <a:extLst>
              <a:ext uri="{FF2B5EF4-FFF2-40B4-BE49-F238E27FC236}">
                <a16:creationId xmlns:a16="http://schemas.microsoft.com/office/drawing/2014/main" id="{112E8CFB-ABAA-4EA6-A4F9-6CBE173418C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55254" y="4498609"/>
            <a:ext cx="2233320" cy="2206253"/>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Image preview">
            <a:extLst>
              <a:ext uri="{FF2B5EF4-FFF2-40B4-BE49-F238E27FC236}">
                <a16:creationId xmlns:a16="http://schemas.microsoft.com/office/drawing/2014/main" id="{D8293A1C-AF06-477A-8392-6FFA98B0239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5925" t="11323" r="17777" b="4844"/>
          <a:stretch/>
        </p:blipFill>
        <p:spPr bwMode="auto">
          <a:xfrm>
            <a:off x="7355840" y="1103049"/>
            <a:ext cx="2045612" cy="2607817"/>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Image preview">
            <a:extLst>
              <a:ext uri="{FF2B5EF4-FFF2-40B4-BE49-F238E27FC236}">
                <a16:creationId xmlns:a16="http://schemas.microsoft.com/office/drawing/2014/main" id="{FF58BC68-1C8D-4BDA-8E79-BCD315E42A8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44537" y="1145944"/>
            <a:ext cx="2469194" cy="2448787"/>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Image preview">
            <a:extLst>
              <a:ext uri="{FF2B5EF4-FFF2-40B4-BE49-F238E27FC236}">
                <a16:creationId xmlns:a16="http://schemas.microsoft.com/office/drawing/2014/main" id="{647C1888-CC7E-4708-A443-ABC5CBA555B1}"/>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8497" r="20121" b="61974"/>
          <a:stretch/>
        </p:blipFill>
        <p:spPr bwMode="auto">
          <a:xfrm>
            <a:off x="7437022" y="4498609"/>
            <a:ext cx="2065858" cy="2181837"/>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EB5376FB-C54E-4D79-A5F4-0B20C564BB7F}"/>
              </a:ext>
            </a:extLst>
          </p:cNvPr>
          <p:cNvSpPr/>
          <p:nvPr/>
        </p:nvSpPr>
        <p:spPr>
          <a:xfrm>
            <a:off x="1166674" y="346228"/>
            <a:ext cx="1383437" cy="683581"/>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sz="3200" dirty="0"/>
              <a:t>AM</a:t>
            </a:r>
          </a:p>
        </p:txBody>
      </p:sp>
      <p:sp>
        <p:nvSpPr>
          <p:cNvPr id="9" name="Rectangle 8">
            <a:extLst>
              <a:ext uri="{FF2B5EF4-FFF2-40B4-BE49-F238E27FC236}">
                <a16:creationId xmlns:a16="http://schemas.microsoft.com/office/drawing/2014/main" id="{78A6825A-465F-4552-94F4-0BFFA6EB0462}"/>
              </a:ext>
            </a:extLst>
          </p:cNvPr>
          <p:cNvSpPr/>
          <p:nvPr/>
        </p:nvSpPr>
        <p:spPr>
          <a:xfrm>
            <a:off x="1166674" y="3730838"/>
            <a:ext cx="1383437" cy="683581"/>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3200" dirty="0"/>
              <a:t>PM</a:t>
            </a:r>
          </a:p>
        </p:txBody>
      </p:sp>
    </p:spTree>
    <p:extLst>
      <p:ext uri="{BB962C8B-B14F-4D97-AF65-F5344CB8AC3E}">
        <p14:creationId xmlns:p14="http://schemas.microsoft.com/office/powerpoint/2010/main" val="21643185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Start and finish times in September</a:t>
            </a:r>
          </a:p>
        </p:txBody>
      </p:sp>
      <p:sp>
        <p:nvSpPr>
          <p:cNvPr id="3" name="Content Placeholder 2"/>
          <p:cNvSpPr>
            <a:spLocks noGrp="1"/>
          </p:cNvSpPr>
          <p:nvPr>
            <p:ph idx="1"/>
          </p:nvPr>
        </p:nvSpPr>
        <p:spPr>
          <a:xfrm>
            <a:off x="448317" y="2141489"/>
            <a:ext cx="10604382" cy="3788794"/>
          </a:xfrm>
        </p:spPr>
        <p:txBody>
          <a:bodyPr>
            <a:normAutofit fontScale="62500" lnSpcReduction="20000"/>
          </a:bodyPr>
          <a:lstStyle/>
          <a:p>
            <a:r>
              <a:rPr lang="en-GB" sz="4000" b="1" dirty="0">
                <a:solidFill>
                  <a:schemeClr val="bg1"/>
                </a:solidFill>
                <a:latin typeface="Twinkl ExtraBold" panose="02000000000000000000" pitchFamily="2" charset="0"/>
              </a:rPr>
              <a:t>Maple Class will:</a:t>
            </a:r>
          </a:p>
          <a:p>
            <a:endParaRPr lang="en-GB" sz="4000" b="1" dirty="0">
              <a:solidFill>
                <a:schemeClr val="bg1"/>
              </a:solidFill>
              <a:latin typeface="Twinkl ExtraBold" panose="02000000000000000000" pitchFamily="2" charset="0"/>
            </a:endParaRPr>
          </a:p>
          <a:p>
            <a:r>
              <a:rPr lang="en-GB" sz="4000" b="1" dirty="0">
                <a:solidFill>
                  <a:schemeClr val="bg1"/>
                </a:solidFill>
                <a:latin typeface="Twinkl ExtraBold" panose="02000000000000000000" pitchFamily="2" charset="0"/>
              </a:rPr>
              <a:t> start  at 8.35 am</a:t>
            </a:r>
          </a:p>
          <a:p>
            <a:r>
              <a:rPr lang="en-GB" sz="4000" b="1" dirty="0">
                <a:solidFill>
                  <a:schemeClr val="bg1"/>
                </a:solidFill>
                <a:latin typeface="Twinkl ExtraBold" panose="02000000000000000000" pitchFamily="2" charset="0"/>
              </a:rPr>
              <a:t>finish at 3.15pm</a:t>
            </a:r>
            <a:r>
              <a:rPr lang="en-GB" sz="3200" dirty="0"/>
              <a:t>.</a:t>
            </a:r>
          </a:p>
          <a:p>
            <a:endParaRPr lang="en-GB" sz="3200" dirty="0"/>
          </a:p>
          <a:p>
            <a:pPr marL="0" indent="0">
              <a:buNone/>
            </a:pPr>
            <a:r>
              <a:rPr lang="en-GB" sz="4400" dirty="0"/>
              <a:t>It is absolutely crucial to your child’s development and progress that they arrive at school on time due to the things we cover in those 25 minutes before lesson start. Vital coverage of spelling rules happen during this time and quite often we have revision of maths skills too!</a:t>
            </a:r>
          </a:p>
        </p:txBody>
      </p:sp>
      <p:pic>
        <p:nvPicPr>
          <p:cNvPr id="4" name="Picture 3"/>
          <p:cNvPicPr>
            <a:picLocks noChangeAspect="1"/>
          </p:cNvPicPr>
          <p:nvPr/>
        </p:nvPicPr>
        <p:blipFill>
          <a:blip r:embed="rId2"/>
          <a:stretch>
            <a:fillRect/>
          </a:stretch>
        </p:blipFill>
        <p:spPr>
          <a:xfrm>
            <a:off x="8204630" y="2141489"/>
            <a:ext cx="2500176" cy="1717829"/>
          </a:xfrm>
          <a:prstGeom prst="rect">
            <a:avLst/>
          </a:prstGeom>
        </p:spPr>
      </p:pic>
      <p:sp>
        <p:nvSpPr>
          <p:cNvPr id="5" name="Rectangle 2"/>
          <p:cNvSpPr>
            <a:spLocks noChangeArrowheads="1"/>
          </p:cNvSpPr>
          <p:nvPr/>
        </p:nvSpPr>
        <p:spPr bwMode="auto">
          <a:xfrm>
            <a:off x="181987" y="477264"/>
            <a:ext cx="4870037"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pic>
        <p:nvPicPr>
          <p:cNvPr id="5121"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1987" y="477265"/>
            <a:ext cx="1020932" cy="10209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41975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466110" y="674255"/>
            <a:ext cx="6040582" cy="1015663"/>
          </a:xfrm>
          <a:prstGeom prst="rect">
            <a:avLst/>
          </a:prstGeom>
          <a:noFill/>
        </p:spPr>
        <p:txBody>
          <a:bodyPr wrap="square" rtlCol="0">
            <a:spAutoFit/>
            <a:scene3d>
              <a:camera prst="orthographicFront"/>
              <a:lightRig rig="harsh" dir="t"/>
            </a:scene3d>
            <a:sp3d extrusionH="57150" prstMaterial="matte">
              <a:bevelT w="63500" h="12700" prst="angle"/>
              <a:contourClr>
                <a:schemeClr val="bg1">
                  <a:lumMod val="65000"/>
                </a:schemeClr>
              </a:contourClr>
            </a:sp3d>
          </a:bodyPr>
          <a:lstStyle/>
          <a:p>
            <a:r>
              <a:rPr lang="en-GB" sz="6000" b="1" dirty="0">
                <a:ln/>
                <a:solidFill>
                  <a:schemeClr val="accent3"/>
                </a:solidFill>
                <a:latin typeface="Arial Black" panose="020B0A04020102020204" pitchFamily="34" charset="0"/>
              </a:rPr>
              <a:t>Golden Rules</a:t>
            </a:r>
          </a:p>
        </p:txBody>
      </p:sp>
      <p:sp>
        <p:nvSpPr>
          <p:cNvPr id="4" name="TextBox 3"/>
          <p:cNvSpPr txBox="1"/>
          <p:nvPr/>
        </p:nvSpPr>
        <p:spPr>
          <a:xfrm>
            <a:off x="949910" y="2151556"/>
            <a:ext cx="11505461" cy="2123658"/>
          </a:xfrm>
          <a:prstGeom prst="rect">
            <a:avLst/>
          </a:prstGeom>
          <a:noFill/>
        </p:spPr>
        <p:txBody>
          <a:bodyPr wrap="square" rtlCol="0">
            <a:spAutoFit/>
          </a:bodyPr>
          <a:lstStyle/>
          <a:p>
            <a:pPr marL="685800" indent="-685800">
              <a:buFont typeface="Arial" panose="020B0604020202020204" pitchFamily="34" charset="0"/>
              <a:buChar char="•"/>
            </a:pPr>
            <a:r>
              <a:rPr lang="en-GB" sz="4400" dirty="0">
                <a:latin typeface="Arial" panose="020B0604020202020204" pitchFamily="34" charset="0"/>
                <a:cs typeface="Arial" panose="020B0604020202020204" pitchFamily="34" charset="0"/>
              </a:rPr>
              <a:t>We take care of ourselves.</a:t>
            </a:r>
          </a:p>
          <a:p>
            <a:pPr marL="685800" indent="-685800">
              <a:buFont typeface="Arial" panose="020B0604020202020204" pitchFamily="34" charset="0"/>
              <a:buChar char="•"/>
            </a:pPr>
            <a:r>
              <a:rPr lang="en-GB" sz="4400" dirty="0">
                <a:latin typeface="Arial" panose="020B0604020202020204" pitchFamily="34" charset="0"/>
                <a:cs typeface="Arial" panose="020B0604020202020204" pitchFamily="34" charset="0"/>
              </a:rPr>
              <a:t>We take care of each other.</a:t>
            </a:r>
          </a:p>
          <a:p>
            <a:pPr marL="685800" indent="-685800">
              <a:buFont typeface="Arial" panose="020B0604020202020204" pitchFamily="34" charset="0"/>
              <a:buChar char="•"/>
            </a:pPr>
            <a:r>
              <a:rPr lang="en-GB" sz="4400" dirty="0">
                <a:latin typeface="Arial" panose="020B0604020202020204" pitchFamily="34" charset="0"/>
                <a:cs typeface="Arial" panose="020B0604020202020204" pitchFamily="34" charset="0"/>
              </a:rPr>
              <a:t>We take care of things around us.</a:t>
            </a:r>
          </a:p>
        </p:txBody>
      </p:sp>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11265"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555750" cy="1555750"/>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golden-rule. | Clipart Panda - Free Clipart Imag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70540" y="4369732"/>
            <a:ext cx="1673905" cy="2201397"/>
          </a:xfrm>
          <a:prstGeom prst="rect">
            <a:avLst/>
          </a:prstGeom>
          <a:noFill/>
          <a:extLst>
            <a:ext uri="{909E8E84-426E-40DD-AFC4-6F175D3DCCD1}">
              <a14:hiddenFill xmlns:a14="http://schemas.microsoft.com/office/drawing/2010/main">
                <a:solidFill>
                  <a:srgbClr val="FFFFFF"/>
                </a:solidFill>
              </a14:hiddenFill>
            </a:ext>
          </a:extLst>
        </p:spPr>
      </p:pic>
      <p:sp>
        <p:nvSpPr>
          <p:cNvPr id="5" name="Cloud 4"/>
          <p:cNvSpPr/>
          <p:nvPr/>
        </p:nvSpPr>
        <p:spPr>
          <a:xfrm>
            <a:off x="777875" y="4658264"/>
            <a:ext cx="8504148" cy="2035834"/>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1184548" y="4952906"/>
            <a:ext cx="7481942" cy="1446550"/>
          </a:xfrm>
          <a:prstGeom prst="rect">
            <a:avLst/>
          </a:prstGeom>
          <a:noFill/>
        </p:spPr>
        <p:txBody>
          <a:bodyPr wrap="square" lIns="91440" tIns="45720" rIns="91440" bIns="45720">
            <a:spAutoFit/>
          </a:bodyPr>
          <a:lstStyle/>
          <a:p>
            <a:pPr algn="ctr"/>
            <a:r>
              <a:rPr lang="en-US" sz="44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Twinkl Light" panose="02000000000000000000" pitchFamily="2" charset="0"/>
              </a:rPr>
              <a:t>And we ALL ‘Try our best to be our best!’</a:t>
            </a:r>
            <a:endParaRPr lang="en-US" sz="44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Twinkl Light" panose="02000000000000000000" pitchFamily="2" charset="0"/>
            </a:endParaRPr>
          </a:p>
        </p:txBody>
      </p:sp>
    </p:spTree>
    <p:extLst>
      <p:ext uri="{BB962C8B-B14F-4D97-AF65-F5344CB8AC3E}">
        <p14:creationId xmlns:p14="http://schemas.microsoft.com/office/powerpoint/2010/main" val="3946542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81520" y="191928"/>
            <a:ext cx="9784080" cy="1508760"/>
          </a:xfrm>
        </p:spPr>
        <p:txBody>
          <a:bodyPr/>
          <a:lstStyle/>
          <a:p>
            <a:endParaRPr lang="en-GB" dirty="0"/>
          </a:p>
        </p:txBody>
      </p:sp>
      <p:sp>
        <p:nvSpPr>
          <p:cNvPr id="3" name="Rectangle 2"/>
          <p:cNvSpPr>
            <a:spLocks noChangeArrowheads="1"/>
          </p:cNvSpPr>
          <p:nvPr/>
        </p:nvSpPr>
        <p:spPr bwMode="auto">
          <a:xfrm>
            <a:off x="-71691" y="235312"/>
            <a:ext cx="3909512"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pic>
        <p:nvPicPr>
          <p:cNvPr id="8" name="Picture 7">
            <a:extLst>
              <a:ext uri="{FF2B5EF4-FFF2-40B4-BE49-F238E27FC236}">
                <a16:creationId xmlns:a16="http://schemas.microsoft.com/office/drawing/2014/main" id="{F9F0AA44-6F66-4803-81F0-8E3B0E4E7D23}"/>
              </a:ext>
            </a:extLst>
          </p:cNvPr>
          <p:cNvPicPr>
            <a:picLocks noChangeAspect="1"/>
          </p:cNvPicPr>
          <p:nvPr/>
        </p:nvPicPr>
        <p:blipFill>
          <a:blip r:embed="rId2"/>
          <a:stretch>
            <a:fillRect/>
          </a:stretch>
        </p:blipFill>
        <p:spPr>
          <a:xfrm>
            <a:off x="1085964" y="109325"/>
            <a:ext cx="9513973" cy="6588932"/>
          </a:xfrm>
          <a:prstGeom prst="rect">
            <a:avLst/>
          </a:prstGeom>
        </p:spPr>
      </p:pic>
    </p:spTree>
    <p:extLst>
      <p:ext uri="{BB962C8B-B14F-4D97-AF65-F5344CB8AC3E}">
        <p14:creationId xmlns:p14="http://schemas.microsoft.com/office/powerpoint/2010/main" val="7586134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                          PE</a:t>
            </a:r>
          </a:p>
        </p:txBody>
      </p:sp>
      <p:sp>
        <p:nvSpPr>
          <p:cNvPr id="3" name="Content Placeholder 2"/>
          <p:cNvSpPr>
            <a:spLocks noGrp="1"/>
          </p:cNvSpPr>
          <p:nvPr>
            <p:ph idx="1"/>
          </p:nvPr>
        </p:nvSpPr>
        <p:spPr>
          <a:xfrm>
            <a:off x="257452" y="1866828"/>
            <a:ext cx="11536646" cy="4908165"/>
          </a:xfrm>
        </p:spPr>
        <p:txBody>
          <a:bodyPr>
            <a:normAutofit fontScale="47500" lnSpcReduction="20000"/>
          </a:bodyPr>
          <a:lstStyle/>
          <a:p>
            <a:pPr marL="0" indent="0">
              <a:buNone/>
            </a:pPr>
            <a:r>
              <a:rPr lang="en-GB" sz="5100" b="1" dirty="0">
                <a:latin typeface="Twinkl Light" panose="02000000000000000000" pitchFamily="2" charset="0"/>
              </a:rPr>
              <a:t>PE will take place on:</a:t>
            </a:r>
          </a:p>
          <a:p>
            <a:r>
              <a:rPr lang="en-GB" sz="5100" b="1" dirty="0">
                <a:latin typeface="Twinkl Light" panose="02000000000000000000" pitchFamily="2" charset="0"/>
              </a:rPr>
              <a:t> Monday afternoon</a:t>
            </a:r>
          </a:p>
          <a:p>
            <a:r>
              <a:rPr lang="en-GB" sz="5100" b="1" dirty="0">
                <a:latin typeface="Twinkl Light" panose="02000000000000000000" pitchFamily="2" charset="0"/>
              </a:rPr>
              <a:t>Thursday afternoon</a:t>
            </a:r>
          </a:p>
          <a:p>
            <a:endParaRPr lang="en-GB" sz="4400" b="1" dirty="0">
              <a:latin typeface="Twinkl Light" panose="02000000000000000000" pitchFamily="2" charset="0"/>
            </a:endParaRPr>
          </a:p>
          <a:p>
            <a:pPr marL="0" indent="0">
              <a:buNone/>
            </a:pPr>
            <a:r>
              <a:rPr lang="en-GB" sz="4400" b="1" dirty="0">
                <a:solidFill>
                  <a:schemeClr val="bg1"/>
                </a:solidFill>
                <a:latin typeface="Twinkl Light" panose="02000000000000000000" pitchFamily="2" charset="0"/>
              </a:rPr>
              <a:t>Your child will need the following kit:</a:t>
            </a:r>
          </a:p>
          <a:p>
            <a:pPr marL="0" indent="0">
              <a:buNone/>
            </a:pPr>
            <a:endParaRPr lang="en-GB" sz="5100" b="1" dirty="0">
              <a:solidFill>
                <a:schemeClr val="bg1"/>
              </a:solidFill>
              <a:latin typeface="Twinkl Light" panose="02000000000000000000" pitchFamily="2" charset="0"/>
            </a:endParaRPr>
          </a:p>
          <a:p>
            <a:pPr>
              <a:buClrTx/>
            </a:pPr>
            <a:r>
              <a:rPr lang="en-GB" sz="3800" b="1" dirty="0">
                <a:solidFill>
                  <a:schemeClr val="bg1"/>
                </a:solidFill>
                <a:latin typeface="Twinkl Light" panose="02000000000000000000" pitchFamily="2" charset="0"/>
              </a:rPr>
              <a:t>Black shorts.</a:t>
            </a:r>
          </a:p>
          <a:p>
            <a:pPr>
              <a:buClrTx/>
            </a:pPr>
            <a:r>
              <a:rPr lang="en-GB" sz="3800" b="1" dirty="0">
                <a:solidFill>
                  <a:schemeClr val="bg1"/>
                </a:solidFill>
                <a:latin typeface="Twinkl Light" panose="02000000000000000000" pitchFamily="2" charset="0"/>
              </a:rPr>
              <a:t>School PE top (green is being phased in)</a:t>
            </a:r>
          </a:p>
          <a:p>
            <a:pPr>
              <a:buClrTx/>
            </a:pPr>
            <a:r>
              <a:rPr lang="en-US" sz="3800" b="1" dirty="0">
                <a:solidFill>
                  <a:schemeClr val="bg1"/>
                </a:solidFill>
                <a:latin typeface="Twinkl Light" panose="02000000000000000000" pitchFamily="2" charset="0"/>
              </a:rPr>
              <a:t>Bare feet in the hall.</a:t>
            </a:r>
          </a:p>
          <a:p>
            <a:pPr>
              <a:buClrTx/>
            </a:pPr>
            <a:r>
              <a:rPr lang="en-US" sz="3800" b="1" dirty="0">
                <a:solidFill>
                  <a:schemeClr val="bg1"/>
                </a:solidFill>
                <a:latin typeface="Twinkl Light" panose="02000000000000000000" pitchFamily="2" charset="0"/>
              </a:rPr>
              <a:t>Trainers &amp; track suit bottoms/shorts</a:t>
            </a:r>
          </a:p>
          <a:p>
            <a:pPr>
              <a:buClrTx/>
            </a:pPr>
            <a:r>
              <a:rPr lang="en-US" sz="3800" b="1" dirty="0">
                <a:solidFill>
                  <a:schemeClr val="bg1"/>
                </a:solidFill>
                <a:latin typeface="Twinkl Light" panose="02000000000000000000" pitchFamily="2" charset="0"/>
              </a:rPr>
              <a:t>No earrings</a:t>
            </a:r>
          </a:p>
          <a:p>
            <a:pPr>
              <a:buClrTx/>
            </a:pPr>
            <a:r>
              <a:rPr lang="en-US" sz="3800" b="1" dirty="0">
                <a:solidFill>
                  <a:schemeClr val="bg1"/>
                </a:solidFill>
                <a:latin typeface="Twinkl Light" panose="02000000000000000000" pitchFamily="2" charset="0"/>
              </a:rPr>
              <a:t>Please ensure your child has the correct kit as they won’t be allowed to participate in the lesson if not and a phone call home regarding this will be made.</a:t>
            </a:r>
          </a:p>
          <a:p>
            <a:endParaRPr lang="en-GB" dirty="0"/>
          </a:p>
        </p:txBody>
      </p:sp>
      <p:pic>
        <p:nvPicPr>
          <p:cNvPr id="4" name="Picture 3"/>
          <p:cNvPicPr>
            <a:picLocks noChangeAspect="1"/>
          </p:cNvPicPr>
          <p:nvPr/>
        </p:nvPicPr>
        <p:blipFill>
          <a:blip r:embed="rId2"/>
          <a:stretch>
            <a:fillRect/>
          </a:stretch>
        </p:blipFill>
        <p:spPr>
          <a:xfrm>
            <a:off x="8235731" y="2050745"/>
            <a:ext cx="3356778" cy="2376697"/>
          </a:xfrm>
          <a:prstGeom prst="rect">
            <a:avLst/>
          </a:prstGeom>
        </p:spPr>
      </p:pic>
      <p:sp>
        <p:nvSpPr>
          <p:cNvPr id="5" name="Rectangle 2"/>
          <p:cNvSpPr>
            <a:spLocks noChangeArrowheads="1"/>
          </p:cNvSpPr>
          <p:nvPr/>
        </p:nvSpPr>
        <p:spPr bwMode="auto">
          <a:xfrm>
            <a:off x="115410" y="219251"/>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7169"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410" y="219251"/>
            <a:ext cx="1555750" cy="1555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20264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9678838" y="238549"/>
            <a:ext cx="2060063" cy="1840907"/>
          </a:xfrm>
          <a:prstGeom prst="rect">
            <a:avLst/>
          </a:prstGeom>
        </p:spPr>
      </p:pic>
      <p:sp>
        <p:nvSpPr>
          <p:cNvPr id="5" name="TextBox 4"/>
          <p:cNvSpPr txBox="1"/>
          <p:nvPr/>
        </p:nvSpPr>
        <p:spPr>
          <a:xfrm>
            <a:off x="2887843" y="277961"/>
            <a:ext cx="6851380" cy="923330"/>
          </a:xfrm>
          <a:prstGeom prst="rect">
            <a:avLst/>
          </a:prstGeom>
          <a:noFill/>
        </p:spPr>
        <p:txBody>
          <a:bodyPr wrap="square" rtlCol="0">
            <a:spAutoFit/>
          </a:bodyPr>
          <a:lstStyle/>
          <a:p>
            <a:r>
              <a:rPr lang="en-GB" sz="5400" dirty="0"/>
              <a:t>This year’s topics</a:t>
            </a:r>
            <a:r>
              <a:rPr lang="en-GB" dirty="0"/>
              <a:t>.</a:t>
            </a:r>
          </a:p>
        </p:txBody>
      </p:sp>
      <p:sp>
        <p:nvSpPr>
          <p:cNvPr id="2" name="Rectangle 2"/>
          <p:cNvSpPr>
            <a:spLocks noChangeArrowheads="1"/>
          </p:cNvSpPr>
          <p:nvPr/>
        </p:nvSpPr>
        <p:spPr bwMode="auto">
          <a:xfrm>
            <a:off x="9771"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8193"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2106" y="244956"/>
            <a:ext cx="1555750" cy="155575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p:nvPr/>
        </p:nvPicPr>
        <p:blipFill>
          <a:blip r:embed="rId4" cstate="print">
            <a:extLst>
              <a:ext uri="{28A0092B-C50C-407E-A947-70E740481C1C}">
                <a14:useLocalDpi xmlns:a14="http://schemas.microsoft.com/office/drawing/2010/main" val="0"/>
              </a:ext>
            </a:extLst>
          </a:blip>
          <a:stretch>
            <a:fillRect/>
          </a:stretch>
        </p:blipFill>
        <p:spPr>
          <a:xfrm>
            <a:off x="726087" y="4764201"/>
            <a:ext cx="2319038" cy="1515829"/>
          </a:xfrm>
          <a:prstGeom prst="rect">
            <a:avLst/>
          </a:prstGeom>
        </p:spPr>
      </p:pic>
      <p:pic>
        <p:nvPicPr>
          <p:cNvPr id="8" name="Picture 7" descr="Great Fire of London – downloadable poster - Scholastic Shop"/>
          <p:cNvPicPr/>
          <p:nvPr/>
        </p:nvPicPr>
        <p:blipFill rotWithShape="1">
          <a:blip r:embed="rId5" cstate="print">
            <a:extLst>
              <a:ext uri="{28A0092B-C50C-407E-A947-70E740481C1C}">
                <a14:useLocalDpi xmlns:a14="http://schemas.microsoft.com/office/drawing/2010/main" val="0"/>
              </a:ext>
            </a:extLst>
          </a:blip>
          <a:srcRect t="9302"/>
          <a:stretch/>
        </p:blipFill>
        <p:spPr bwMode="auto">
          <a:xfrm>
            <a:off x="4617912" y="4764201"/>
            <a:ext cx="2429870" cy="1395729"/>
          </a:xfrm>
          <a:prstGeom prst="rect">
            <a:avLst/>
          </a:prstGeom>
          <a:noFill/>
          <a:ln>
            <a:noFill/>
          </a:ln>
          <a:extLst>
            <a:ext uri="{53640926-AAD7-44D8-BBD7-CCE9431645EC}">
              <a14:shadowObscured xmlns:a14="http://schemas.microsoft.com/office/drawing/2010/main"/>
            </a:ext>
          </a:extLst>
        </p:spPr>
      </p:pic>
      <p:sp>
        <p:nvSpPr>
          <p:cNvPr id="6" name="Rectangle 5"/>
          <p:cNvSpPr/>
          <p:nvPr/>
        </p:nvSpPr>
        <p:spPr>
          <a:xfrm>
            <a:off x="423449" y="1929620"/>
            <a:ext cx="10818796" cy="923330"/>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n-US" sz="5400" b="1" cap="none" spc="0" dirty="0">
                <a:ln w="50800"/>
                <a:solidFill>
                  <a:schemeClr val="bg1">
                    <a:shade val="50000"/>
                  </a:schemeClr>
                </a:solidFill>
                <a:effectLst/>
              </a:rPr>
              <a:t>Autumn             Spring             Summer</a:t>
            </a:r>
          </a:p>
        </p:txBody>
      </p:sp>
      <p:pic>
        <p:nvPicPr>
          <p:cNvPr id="10" name="Picture 9" descr="C:\Users\d.cadman\AppData\Local\Microsoft\Windows\INetCache\Content.MSO\3319ED.tmp"/>
          <p:cNvPicPr/>
          <p:nvPr/>
        </p:nvPicPr>
        <p:blipFill>
          <a:blip r:embed="rId6">
            <a:extLst>
              <a:ext uri="{28A0092B-C50C-407E-A947-70E740481C1C}">
                <a14:useLocalDpi xmlns:a14="http://schemas.microsoft.com/office/drawing/2010/main" val="0"/>
              </a:ext>
            </a:extLst>
          </a:blip>
          <a:srcRect/>
          <a:stretch>
            <a:fillRect/>
          </a:stretch>
        </p:blipFill>
        <p:spPr bwMode="auto">
          <a:xfrm>
            <a:off x="8850277" y="4764201"/>
            <a:ext cx="2340357" cy="1291542"/>
          </a:xfrm>
          <a:prstGeom prst="rect">
            <a:avLst/>
          </a:prstGeom>
          <a:noFill/>
          <a:ln>
            <a:noFill/>
          </a:ln>
        </p:spPr>
      </p:pic>
      <p:pic>
        <p:nvPicPr>
          <p:cNvPr id="11" name="Picture 10" descr="Labelled Map of the World | Display Resources | Twinkl"/>
          <p:cNvPicPr/>
          <p:nvPr/>
        </p:nvPicPr>
        <p:blipFill rotWithShape="1">
          <a:blip r:embed="rId7" cstate="print">
            <a:extLst>
              <a:ext uri="{28A0092B-C50C-407E-A947-70E740481C1C}">
                <a14:useLocalDpi xmlns:a14="http://schemas.microsoft.com/office/drawing/2010/main" val="0"/>
              </a:ext>
            </a:extLst>
          </a:blip>
          <a:srcRect l="18393" t="6485" r="18384" b="4119"/>
          <a:stretch/>
        </p:blipFill>
        <p:spPr bwMode="auto">
          <a:xfrm>
            <a:off x="726087" y="3041014"/>
            <a:ext cx="2383538" cy="1323951"/>
          </a:xfrm>
          <a:prstGeom prst="rect">
            <a:avLst/>
          </a:prstGeom>
          <a:noFill/>
          <a:ln>
            <a:noFill/>
          </a:ln>
          <a:extLst>
            <a:ext uri="{53640926-AAD7-44D8-BBD7-CCE9431645EC}">
              <a14:shadowObscured xmlns:a14="http://schemas.microsoft.com/office/drawing/2010/main"/>
            </a:ext>
          </a:extLst>
        </p:spPr>
      </p:pic>
      <p:pic>
        <p:nvPicPr>
          <p:cNvPr id="12" name="Picture 11">
            <a:extLst>
              <a:ext uri="{FF2B5EF4-FFF2-40B4-BE49-F238E27FC236}">
                <a16:creationId xmlns:a16="http://schemas.microsoft.com/office/drawing/2014/main" id="{373B2A9F-D6D2-42D7-A2ED-1F357D164B86}"/>
              </a:ext>
            </a:extLst>
          </p:cNvPr>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045291" y="2783072"/>
            <a:ext cx="1950331" cy="1581893"/>
          </a:xfrm>
          <a:prstGeom prst="rect">
            <a:avLst/>
          </a:prstGeom>
          <a:noFill/>
          <a:ln>
            <a:noFill/>
          </a:ln>
        </p:spPr>
      </p:pic>
      <p:pic>
        <p:nvPicPr>
          <p:cNvPr id="13" name="Picture 12" descr="The Air Up There - Bolton upon Dearne - YouTube"/>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815906" y="2898606"/>
            <a:ext cx="2033881" cy="1466359"/>
          </a:xfrm>
          <a:prstGeom prst="rect">
            <a:avLst/>
          </a:prstGeom>
          <a:noFill/>
          <a:ln>
            <a:noFill/>
          </a:ln>
        </p:spPr>
      </p:pic>
      <p:sp>
        <p:nvSpPr>
          <p:cNvPr id="14" name="Rectangle 13"/>
          <p:cNvSpPr/>
          <p:nvPr/>
        </p:nvSpPr>
        <p:spPr>
          <a:xfrm>
            <a:off x="196775" y="3315597"/>
            <a:ext cx="530915" cy="2585323"/>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n-US" sz="5400" b="1" cap="none" spc="0" dirty="0">
                <a:ln w="50800"/>
                <a:solidFill>
                  <a:schemeClr val="bg1">
                    <a:shade val="50000"/>
                  </a:schemeClr>
                </a:solidFill>
                <a:effectLst/>
              </a:rPr>
              <a:t>1</a:t>
            </a:r>
          </a:p>
          <a:p>
            <a:pPr algn="ctr"/>
            <a:endParaRPr lang="en-US" sz="5400" b="1" cap="none" spc="0" dirty="0">
              <a:ln w="50800"/>
              <a:solidFill>
                <a:schemeClr val="bg1">
                  <a:shade val="50000"/>
                </a:schemeClr>
              </a:solidFill>
              <a:effectLst/>
            </a:endParaRPr>
          </a:p>
          <a:p>
            <a:pPr algn="ctr"/>
            <a:r>
              <a:rPr lang="en-US" sz="5400" b="1" dirty="0">
                <a:ln w="50800"/>
                <a:solidFill>
                  <a:schemeClr val="bg1">
                    <a:shade val="50000"/>
                  </a:schemeClr>
                </a:solidFill>
              </a:rPr>
              <a:t>2</a:t>
            </a:r>
            <a:endParaRPr lang="en-US" sz="5400" b="1" cap="none" spc="0" dirty="0">
              <a:ln w="50800"/>
              <a:solidFill>
                <a:schemeClr val="bg1">
                  <a:shade val="50000"/>
                </a:schemeClr>
              </a:solidFill>
              <a:effectLst/>
            </a:endParaRPr>
          </a:p>
        </p:txBody>
      </p:sp>
      <p:sp>
        <p:nvSpPr>
          <p:cNvPr id="15" name="Rectangle 14">
            <a:extLst>
              <a:ext uri="{FF2B5EF4-FFF2-40B4-BE49-F238E27FC236}">
                <a16:creationId xmlns:a16="http://schemas.microsoft.com/office/drawing/2014/main" id="{7C9F1FF3-9668-4F83-92B7-AE0C2FAA595A}"/>
              </a:ext>
            </a:extLst>
          </p:cNvPr>
          <p:cNvSpPr/>
          <p:nvPr/>
        </p:nvSpPr>
        <p:spPr>
          <a:xfrm>
            <a:off x="4038368" y="3410496"/>
            <a:ext cx="530915" cy="2585323"/>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n-US" sz="5400" b="1" cap="none" spc="0" dirty="0">
                <a:ln w="50800"/>
                <a:solidFill>
                  <a:schemeClr val="bg1">
                    <a:shade val="50000"/>
                  </a:schemeClr>
                </a:solidFill>
                <a:effectLst/>
              </a:rPr>
              <a:t>1</a:t>
            </a:r>
          </a:p>
          <a:p>
            <a:pPr algn="ctr"/>
            <a:endParaRPr lang="en-US" sz="5400" b="1" cap="none" spc="0" dirty="0">
              <a:ln w="50800"/>
              <a:solidFill>
                <a:schemeClr val="bg1">
                  <a:shade val="50000"/>
                </a:schemeClr>
              </a:solidFill>
              <a:effectLst/>
            </a:endParaRPr>
          </a:p>
          <a:p>
            <a:pPr algn="ctr"/>
            <a:r>
              <a:rPr lang="en-US" sz="5400" b="1" dirty="0">
                <a:ln w="50800"/>
                <a:solidFill>
                  <a:schemeClr val="bg1">
                    <a:shade val="50000"/>
                  </a:schemeClr>
                </a:solidFill>
              </a:rPr>
              <a:t>2</a:t>
            </a:r>
            <a:endParaRPr lang="en-US" sz="5400" b="1" cap="none" spc="0" dirty="0">
              <a:ln w="50800"/>
              <a:solidFill>
                <a:schemeClr val="bg1">
                  <a:shade val="50000"/>
                </a:schemeClr>
              </a:solidFill>
              <a:effectLst/>
            </a:endParaRPr>
          </a:p>
        </p:txBody>
      </p:sp>
      <p:sp>
        <p:nvSpPr>
          <p:cNvPr id="16" name="Rectangle 15">
            <a:extLst>
              <a:ext uri="{FF2B5EF4-FFF2-40B4-BE49-F238E27FC236}">
                <a16:creationId xmlns:a16="http://schemas.microsoft.com/office/drawing/2014/main" id="{1368E0F6-522C-452F-A538-1EDD7799183D}"/>
              </a:ext>
            </a:extLst>
          </p:cNvPr>
          <p:cNvSpPr/>
          <p:nvPr/>
        </p:nvSpPr>
        <p:spPr>
          <a:xfrm>
            <a:off x="8223148" y="3255673"/>
            <a:ext cx="530915" cy="2585323"/>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n-US" sz="5400" b="1" cap="none" spc="0" dirty="0">
                <a:ln w="50800"/>
                <a:solidFill>
                  <a:schemeClr val="bg1">
                    <a:shade val="50000"/>
                  </a:schemeClr>
                </a:solidFill>
                <a:effectLst/>
              </a:rPr>
              <a:t>1</a:t>
            </a:r>
          </a:p>
          <a:p>
            <a:pPr algn="ctr"/>
            <a:endParaRPr lang="en-US" sz="5400" b="1" cap="none" spc="0" dirty="0">
              <a:ln w="50800"/>
              <a:solidFill>
                <a:schemeClr val="bg1">
                  <a:shade val="50000"/>
                </a:schemeClr>
              </a:solidFill>
              <a:effectLst/>
            </a:endParaRPr>
          </a:p>
          <a:p>
            <a:pPr algn="ctr"/>
            <a:r>
              <a:rPr lang="en-US" sz="5400" b="1" dirty="0">
                <a:ln w="50800"/>
                <a:solidFill>
                  <a:schemeClr val="bg1">
                    <a:shade val="50000"/>
                  </a:schemeClr>
                </a:solidFill>
              </a:rPr>
              <a:t>2</a:t>
            </a:r>
            <a:endParaRPr lang="en-US" sz="5400" b="1" cap="none" spc="0" dirty="0">
              <a:ln w="50800"/>
              <a:solidFill>
                <a:schemeClr val="bg1">
                  <a:shade val="50000"/>
                </a:schemeClr>
              </a:solidFill>
              <a:effectLst/>
            </a:endParaRPr>
          </a:p>
        </p:txBody>
      </p:sp>
    </p:spTree>
    <p:extLst>
      <p:ext uri="{BB962C8B-B14F-4D97-AF65-F5344CB8AC3E}">
        <p14:creationId xmlns:p14="http://schemas.microsoft.com/office/powerpoint/2010/main" val="3930125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67203" y="-66000"/>
            <a:ext cx="4743606" cy="923330"/>
          </a:xfrm>
          <a:prstGeom prst="rect">
            <a:avLst/>
          </a:prstGeom>
        </p:spPr>
        <p:txBody>
          <a:bodyPr wrap="none">
            <a:spAutoFit/>
          </a:bodyPr>
          <a:lstStyle/>
          <a:p>
            <a:pPr lvl="0"/>
            <a:r>
              <a:rPr lang="en-GB" sz="5400" dirty="0">
                <a:solidFill>
                  <a:prstClr val="black"/>
                </a:solidFill>
              </a:rPr>
              <a:t>This half term…</a:t>
            </a:r>
            <a:r>
              <a:rPr lang="en-GB" dirty="0">
                <a:solidFill>
                  <a:prstClr val="black"/>
                </a:solidFill>
              </a:rPr>
              <a:t>.</a:t>
            </a:r>
          </a:p>
        </p:txBody>
      </p:sp>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9217"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555750" cy="155575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Table 5"/>
          <p:cNvGraphicFramePr>
            <a:graphicFrameLocks noGrp="1"/>
          </p:cNvGraphicFramePr>
          <p:nvPr>
            <p:extLst>
              <p:ext uri="{D42A27DB-BD31-4B8C-83A1-F6EECF244321}">
                <p14:modId xmlns:p14="http://schemas.microsoft.com/office/powerpoint/2010/main" val="1205029134"/>
              </p:ext>
            </p:extLst>
          </p:nvPr>
        </p:nvGraphicFramePr>
        <p:xfrm>
          <a:off x="625893" y="1742536"/>
          <a:ext cx="11037019" cy="4114800"/>
        </p:xfrm>
        <a:graphic>
          <a:graphicData uri="http://schemas.openxmlformats.org/drawingml/2006/table">
            <a:tbl>
              <a:tblPr firstRow="1" bandRow="1">
                <a:tableStyleId>{5C22544A-7EE6-4342-B048-85BDC9FD1C3A}</a:tableStyleId>
              </a:tblPr>
              <a:tblGrid>
                <a:gridCol w="1937985">
                  <a:extLst>
                    <a:ext uri="{9D8B030D-6E8A-4147-A177-3AD203B41FA5}">
                      <a16:colId xmlns:a16="http://schemas.microsoft.com/office/drawing/2014/main" val="20000"/>
                    </a:ext>
                  </a:extLst>
                </a:gridCol>
                <a:gridCol w="9099034">
                  <a:extLst>
                    <a:ext uri="{9D8B030D-6E8A-4147-A177-3AD203B41FA5}">
                      <a16:colId xmlns:a16="http://schemas.microsoft.com/office/drawing/2014/main" val="20001"/>
                    </a:ext>
                  </a:extLst>
                </a:gridCol>
              </a:tblGrid>
              <a:tr h="370840">
                <a:tc>
                  <a:txBody>
                    <a:bodyPr/>
                    <a:lstStyle/>
                    <a:p>
                      <a:r>
                        <a:rPr lang="en-GB" sz="2400" dirty="0">
                          <a:latin typeface="Twinkl Light" panose="02000000000000000000" pitchFamily="2" charset="0"/>
                        </a:rPr>
                        <a:t>Subject</a:t>
                      </a:r>
                    </a:p>
                  </a:txBody>
                  <a:tcPr/>
                </a:tc>
                <a:tc>
                  <a:txBody>
                    <a:bodyPr/>
                    <a:lstStyle/>
                    <a:p>
                      <a:r>
                        <a:rPr lang="en-GB" sz="2400" dirty="0">
                          <a:latin typeface="Twinkl Light" panose="02000000000000000000" pitchFamily="2" charset="0"/>
                        </a:rPr>
                        <a:t> Focus</a:t>
                      </a:r>
                    </a:p>
                  </a:txBody>
                  <a:tcPr/>
                </a:tc>
                <a:extLst>
                  <a:ext uri="{0D108BD9-81ED-4DB2-BD59-A6C34878D82A}">
                    <a16:rowId xmlns:a16="http://schemas.microsoft.com/office/drawing/2014/main" val="10000"/>
                  </a:ext>
                </a:extLst>
              </a:tr>
              <a:tr h="370840">
                <a:tc>
                  <a:txBody>
                    <a:bodyPr/>
                    <a:lstStyle/>
                    <a:p>
                      <a:r>
                        <a:rPr lang="en-GB" sz="2400" b="1" dirty="0">
                          <a:latin typeface="Twinkl Light" panose="02000000000000000000" pitchFamily="2" charset="0"/>
                        </a:rPr>
                        <a:t>Geography</a:t>
                      </a:r>
                    </a:p>
                  </a:txBody>
                  <a:tcPr/>
                </a:tc>
                <a:tc>
                  <a:txBody>
                    <a:bodyPr/>
                    <a:lstStyle/>
                    <a:p>
                      <a:r>
                        <a:rPr lang="en-GB" sz="2400" b="1" dirty="0">
                          <a:latin typeface="Twinkl Light" panose="02000000000000000000" pitchFamily="2" charset="0"/>
                        </a:rPr>
                        <a:t>Exciting Earth</a:t>
                      </a:r>
                      <a:r>
                        <a:rPr lang="en-GB" sz="2400" dirty="0">
                          <a:latin typeface="Twinkl Light" panose="02000000000000000000" pitchFamily="2" charset="0"/>
                        </a:rPr>
                        <a:t>! -Continents &amp; Oceans</a:t>
                      </a:r>
                    </a:p>
                  </a:txBody>
                  <a:tcPr/>
                </a:tc>
                <a:extLst>
                  <a:ext uri="{0D108BD9-81ED-4DB2-BD59-A6C34878D82A}">
                    <a16:rowId xmlns:a16="http://schemas.microsoft.com/office/drawing/2014/main" val="10001"/>
                  </a:ext>
                </a:extLst>
              </a:tr>
              <a:tr h="370840">
                <a:tc>
                  <a:txBody>
                    <a:bodyPr/>
                    <a:lstStyle/>
                    <a:p>
                      <a:r>
                        <a:rPr lang="en-GB" sz="2400" b="1" dirty="0">
                          <a:latin typeface="Twinkl Light" panose="02000000000000000000" pitchFamily="2" charset="0"/>
                        </a:rPr>
                        <a:t>Science</a:t>
                      </a:r>
                    </a:p>
                  </a:txBody>
                  <a:tcPr/>
                </a:tc>
                <a:tc>
                  <a:txBody>
                    <a:bodyPr/>
                    <a:lstStyle/>
                    <a:p>
                      <a:r>
                        <a:rPr lang="en-GB" sz="2400" dirty="0">
                          <a:latin typeface="Twinkl Light" panose="02000000000000000000" pitchFamily="2" charset="0"/>
                        </a:rPr>
                        <a:t>Living Things</a:t>
                      </a:r>
                    </a:p>
                  </a:txBody>
                  <a:tcPr/>
                </a:tc>
                <a:extLst>
                  <a:ext uri="{0D108BD9-81ED-4DB2-BD59-A6C34878D82A}">
                    <a16:rowId xmlns:a16="http://schemas.microsoft.com/office/drawing/2014/main" val="10002"/>
                  </a:ext>
                </a:extLst>
              </a:tr>
              <a:tr h="370840">
                <a:tc>
                  <a:txBody>
                    <a:bodyPr/>
                    <a:lstStyle/>
                    <a:p>
                      <a:r>
                        <a:rPr lang="en-GB" sz="2400" b="1" dirty="0">
                          <a:latin typeface="Twinkl Light" panose="02000000000000000000" pitchFamily="2" charset="0"/>
                        </a:rPr>
                        <a:t>Art</a:t>
                      </a:r>
                    </a:p>
                  </a:txBody>
                  <a:tcPr/>
                </a:tc>
                <a:tc>
                  <a:txBody>
                    <a:bodyPr/>
                    <a:lstStyle/>
                    <a:p>
                      <a:r>
                        <a:rPr lang="en-GB" sz="2400" dirty="0">
                          <a:latin typeface="Twinkl Light" panose="02000000000000000000" pitchFamily="2" charset="0"/>
                        </a:rPr>
                        <a:t>Artist-</a:t>
                      </a:r>
                      <a:r>
                        <a:rPr lang="en-GB" sz="2400" baseline="0" dirty="0">
                          <a:latin typeface="Twinkl Light" panose="02000000000000000000" pitchFamily="2" charset="0"/>
                        </a:rPr>
                        <a:t> Brian Wildsmith   -</a:t>
                      </a:r>
                      <a:r>
                        <a:rPr lang="en-GB" sz="2400" b="1" baseline="0" dirty="0">
                          <a:latin typeface="Twinkl Light" panose="02000000000000000000" pitchFamily="2" charset="0"/>
                        </a:rPr>
                        <a:t>The Art of Painting</a:t>
                      </a:r>
                      <a:endParaRPr lang="en-GB" sz="2400" b="1" dirty="0">
                        <a:latin typeface="Twinkl Light" panose="02000000000000000000" pitchFamily="2" charset="0"/>
                      </a:endParaRPr>
                    </a:p>
                  </a:txBody>
                  <a:tcPr/>
                </a:tc>
                <a:extLst>
                  <a:ext uri="{0D108BD9-81ED-4DB2-BD59-A6C34878D82A}">
                    <a16:rowId xmlns:a16="http://schemas.microsoft.com/office/drawing/2014/main" val="10003"/>
                  </a:ext>
                </a:extLst>
              </a:tr>
              <a:tr h="370840">
                <a:tc>
                  <a:txBody>
                    <a:bodyPr/>
                    <a:lstStyle/>
                    <a:p>
                      <a:r>
                        <a:rPr lang="en-GB" sz="2400" b="1" dirty="0">
                          <a:latin typeface="Twinkl Light" panose="02000000000000000000" pitchFamily="2" charset="0"/>
                        </a:rPr>
                        <a:t>RE</a:t>
                      </a:r>
                    </a:p>
                  </a:txBody>
                  <a:tcPr/>
                </a:tc>
                <a:tc>
                  <a:txBody>
                    <a:bodyPr/>
                    <a:lstStyle/>
                    <a:p>
                      <a:r>
                        <a:rPr lang="en-GB" sz="2400" dirty="0">
                          <a:latin typeface="Twinkl Light" panose="02000000000000000000" pitchFamily="2" charset="0"/>
                        </a:rPr>
                        <a:t>Special Times ( Christianity &amp; Judaism</a:t>
                      </a:r>
                      <a:r>
                        <a:rPr lang="en-GB" sz="2400" baseline="0" dirty="0">
                          <a:latin typeface="Twinkl Light" panose="02000000000000000000" pitchFamily="2" charset="0"/>
                        </a:rPr>
                        <a:t>)</a:t>
                      </a:r>
                      <a:endParaRPr lang="en-GB" sz="2400" dirty="0">
                        <a:latin typeface="Twinkl Light" panose="02000000000000000000" pitchFamily="2" charset="0"/>
                      </a:endParaRPr>
                    </a:p>
                  </a:txBody>
                  <a:tcPr/>
                </a:tc>
                <a:extLst>
                  <a:ext uri="{0D108BD9-81ED-4DB2-BD59-A6C34878D82A}">
                    <a16:rowId xmlns:a16="http://schemas.microsoft.com/office/drawing/2014/main" val="10004"/>
                  </a:ext>
                </a:extLst>
              </a:tr>
              <a:tr h="370840">
                <a:tc>
                  <a:txBody>
                    <a:bodyPr/>
                    <a:lstStyle/>
                    <a:p>
                      <a:r>
                        <a:rPr lang="en-GB" sz="2400" b="1" dirty="0">
                          <a:latin typeface="Twinkl Light" panose="02000000000000000000" pitchFamily="2" charset="0"/>
                        </a:rPr>
                        <a:t>Computing</a:t>
                      </a:r>
                    </a:p>
                  </a:txBody>
                  <a:tcPr/>
                </a:tc>
                <a:tc>
                  <a:txBody>
                    <a:bodyPr/>
                    <a:lstStyle/>
                    <a:p>
                      <a:r>
                        <a:rPr lang="en-GB" sz="2400" b="1" dirty="0">
                          <a:latin typeface="Twinkl Light" panose="02000000000000000000" pitchFamily="2" charset="0"/>
                        </a:rPr>
                        <a:t>Digital Literacy- </a:t>
                      </a:r>
                      <a:r>
                        <a:rPr lang="en-GB" sz="2400" dirty="0">
                          <a:latin typeface="Twinkl Light" panose="02000000000000000000" pitchFamily="2" charset="0"/>
                        </a:rPr>
                        <a:t>What is IT?</a:t>
                      </a:r>
                    </a:p>
                  </a:txBody>
                  <a:tcPr/>
                </a:tc>
                <a:extLst>
                  <a:ext uri="{0D108BD9-81ED-4DB2-BD59-A6C34878D82A}">
                    <a16:rowId xmlns:a16="http://schemas.microsoft.com/office/drawing/2014/main" val="10005"/>
                  </a:ext>
                </a:extLst>
              </a:tr>
              <a:tr h="370840">
                <a:tc>
                  <a:txBody>
                    <a:bodyPr/>
                    <a:lstStyle/>
                    <a:p>
                      <a:r>
                        <a:rPr lang="en-GB" sz="2400" b="1" dirty="0">
                          <a:latin typeface="Twinkl Light" panose="02000000000000000000" pitchFamily="2" charset="0"/>
                        </a:rPr>
                        <a:t>PE</a:t>
                      </a:r>
                    </a:p>
                  </a:txBody>
                  <a:tcPr/>
                </a:tc>
                <a:tc>
                  <a:txBody>
                    <a:bodyPr/>
                    <a:lstStyle/>
                    <a:p>
                      <a:r>
                        <a:rPr lang="en-GB" sz="2400" dirty="0">
                          <a:latin typeface="Twinkl Light" panose="02000000000000000000" pitchFamily="2" charset="0"/>
                        </a:rPr>
                        <a:t>Ball Skills ( Tuesday) &amp; Fundamentals ( Friday)</a:t>
                      </a:r>
                    </a:p>
                  </a:txBody>
                  <a:tcPr/>
                </a:tc>
                <a:extLst>
                  <a:ext uri="{0D108BD9-81ED-4DB2-BD59-A6C34878D82A}">
                    <a16:rowId xmlns:a16="http://schemas.microsoft.com/office/drawing/2014/main" val="10006"/>
                  </a:ext>
                </a:extLst>
              </a:tr>
              <a:tr h="384515">
                <a:tc>
                  <a:txBody>
                    <a:bodyPr/>
                    <a:lstStyle/>
                    <a:p>
                      <a:r>
                        <a:rPr lang="en-GB" sz="2400" b="1" dirty="0">
                          <a:latin typeface="Twinkl Light" panose="02000000000000000000" pitchFamily="2" charset="0"/>
                        </a:rPr>
                        <a:t>Music</a:t>
                      </a:r>
                    </a:p>
                  </a:txBody>
                  <a:tcPr/>
                </a:tc>
                <a:tc>
                  <a:txBody>
                    <a:bodyPr/>
                    <a:lstStyle/>
                    <a:p>
                      <a:r>
                        <a:rPr lang="en-GB" sz="2400" dirty="0">
                          <a:latin typeface="Twinkl Light" panose="02000000000000000000" pitchFamily="2" charset="0"/>
                        </a:rPr>
                        <a:t>West African Call &amp; Response Song</a:t>
                      </a:r>
                    </a:p>
                  </a:txBody>
                  <a:tcPr/>
                </a:tc>
                <a:extLst>
                  <a:ext uri="{0D108BD9-81ED-4DB2-BD59-A6C34878D82A}">
                    <a16:rowId xmlns:a16="http://schemas.microsoft.com/office/drawing/2014/main" val="10007"/>
                  </a:ext>
                </a:extLst>
              </a:tr>
              <a:tr h="384515">
                <a:tc>
                  <a:txBody>
                    <a:bodyPr/>
                    <a:lstStyle/>
                    <a:p>
                      <a:r>
                        <a:rPr lang="en-GB" sz="2400" b="1" dirty="0">
                          <a:latin typeface="Twinkl Light" panose="02000000000000000000" pitchFamily="2" charset="0"/>
                        </a:rPr>
                        <a:t>PSHE</a:t>
                      </a:r>
                    </a:p>
                  </a:txBody>
                  <a:tcPr/>
                </a:tc>
                <a:tc>
                  <a:txBody>
                    <a:bodyPr/>
                    <a:lstStyle/>
                    <a:p>
                      <a:r>
                        <a:rPr lang="en-GB" sz="2400" dirty="0">
                          <a:latin typeface="Twinkl Light" panose="02000000000000000000" pitchFamily="2" charset="0"/>
                        </a:rPr>
                        <a:t>Families Friends and people who care for me!</a:t>
                      </a:r>
                    </a:p>
                  </a:txBody>
                  <a:tcPr/>
                </a:tc>
                <a:extLst>
                  <a:ext uri="{0D108BD9-81ED-4DB2-BD59-A6C34878D82A}">
                    <a16:rowId xmlns:a16="http://schemas.microsoft.com/office/drawing/2014/main" val="333160911"/>
                  </a:ext>
                </a:extLst>
              </a:tr>
            </a:tbl>
          </a:graphicData>
        </a:graphic>
      </p:graphicFrame>
    </p:spTree>
    <p:extLst>
      <p:ext uri="{BB962C8B-B14F-4D97-AF65-F5344CB8AC3E}">
        <p14:creationId xmlns:p14="http://schemas.microsoft.com/office/powerpoint/2010/main" val="14279567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oodbye Vector Art, Icons, and Graphics for Free Download">
            <a:extLst>
              <a:ext uri="{FF2B5EF4-FFF2-40B4-BE49-F238E27FC236}">
                <a16:creationId xmlns:a16="http://schemas.microsoft.com/office/drawing/2014/main" id="{13587AC6-63D3-40C7-99A2-2DDA8ACDBBE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63550" y="399495"/>
            <a:ext cx="7666376" cy="316320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When are primary SATs in 2023?">
            <a:extLst>
              <a:ext uri="{FF2B5EF4-FFF2-40B4-BE49-F238E27FC236}">
                <a16:creationId xmlns:a16="http://schemas.microsoft.com/office/drawing/2014/main" id="{ABE46BFC-D187-4D6E-ACC7-65C04AEF015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2901" y="3660024"/>
            <a:ext cx="3045363" cy="304536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0C3E9EC4-F704-48AD-B93D-0BCE14AB32BC}"/>
              </a:ext>
            </a:extLst>
          </p:cNvPr>
          <p:cNvSpPr/>
          <p:nvPr/>
        </p:nvSpPr>
        <p:spPr>
          <a:xfrm>
            <a:off x="5149049" y="4944862"/>
            <a:ext cx="1677879" cy="727969"/>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029294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loud 2">
            <a:extLst>
              <a:ext uri="{FF2B5EF4-FFF2-40B4-BE49-F238E27FC236}">
                <a16:creationId xmlns:a16="http://schemas.microsoft.com/office/drawing/2014/main" id="{9A80CA81-338D-4AE2-8F6A-A8D3540C2AD7}"/>
              </a:ext>
            </a:extLst>
          </p:cNvPr>
          <p:cNvSpPr/>
          <p:nvPr/>
        </p:nvSpPr>
        <p:spPr>
          <a:xfrm>
            <a:off x="0" y="443883"/>
            <a:ext cx="10031767" cy="5024761"/>
          </a:xfrm>
          <a:prstGeom prst="cloud">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3200" dirty="0"/>
              <a:t>Children will still be assessed termly, just like in every other year group and their final summer term assessment will determine whether they achieve : </a:t>
            </a:r>
          </a:p>
          <a:p>
            <a:pPr marL="457200" indent="-457200" algn="ctr">
              <a:buFont typeface="Arial" panose="020B0604020202020204" pitchFamily="34" charset="0"/>
              <a:buChar char="•"/>
            </a:pPr>
            <a:r>
              <a:rPr lang="en-GB" sz="3200" dirty="0"/>
              <a:t>Working towards </a:t>
            </a:r>
          </a:p>
          <a:p>
            <a:pPr marL="457200" indent="-457200" algn="ctr">
              <a:buFont typeface="Arial" panose="020B0604020202020204" pitchFamily="34" charset="0"/>
              <a:buChar char="•"/>
            </a:pPr>
            <a:r>
              <a:rPr lang="en-GB" sz="3200" dirty="0"/>
              <a:t>Expected</a:t>
            </a:r>
          </a:p>
          <a:p>
            <a:pPr marL="457200" indent="-457200" algn="ctr">
              <a:buFont typeface="Arial" panose="020B0604020202020204" pitchFamily="34" charset="0"/>
              <a:buChar char="•"/>
            </a:pPr>
            <a:r>
              <a:rPr lang="en-GB" sz="3200" dirty="0"/>
              <a:t>Greater Depth</a:t>
            </a:r>
          </a:p>
        </p:txBody>
      </p:sp>
      <p:pic>
        <p:nvPicPr>
          <p:cNvPr id="5" name="Picture 4">
            <a:extLst>
              <a:ext uri="{FF2B5EF4-FFF2-40B4-BE49-F238E27FC236}">
                <a16:creationId xmlns:a16="http://schemas.microsoft.com/office/drawing/2014/main" id="{13AD68A3-9B1F-4F17-974A-09338EAA4691}"/>
              </a:ext>
            </a:extLst>
          </p:cNvPr>
          <p:cNvPicPr>
            <a:picLocks noChangeAspect="1"/>
          </p:cNvPicPr>
          <p:nvPr/>
        </p:nvPicPr>
        <p:blipFill>
          <a:blip r:embed="rId2"/>
          <a:stretch>
            <a:fillRect/>
          </a:stretch>
        </p:blipFill>
        <p:spPr>
          <a:xfrm>
            <a:off x="9113873" y="4406287"/>
            <a:ext cx="2362530" cy="1933845"/>
          </a:xfrm>
          <a:prstGeom prst="rect">
            <a:avLst/>
          </a:prstGeom>
        </p:spPr>
      </p:pic>
    </p:spTree>
    <p:extLst>
      <p:ext uri="{BB962C8B-B14F-4D97-AF65-F5344CB8AC3E}">
        <p14:creationId xmlns:p14="http://schemas.microsoft.com/office/powerpoint/2010/main" val="37268287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2470" y="654409"/>
            <a:ext cx="10987059" cy="4108817"/>
          </a:xfrm>
          <a:prstGeom prst="rect">
            <a:avLst/>
          </a:prstGeom>
        </p:spPr>
        <p:txBody>
          <a:bodyPr wrap="square">
            <a:spAutoFit/>
          </a:bodyPr>
          <a:lstStyle/>
          <a:p>
            <a:pPr algn="ctr"/>
            <a:r>
              <a:rPr lang="en-GB" sz="3600" u="sng" dirty="0">
                <a:solidFill>
                  <a:srgbClr val="000000"/>
                </a:solidFill>
              </a:rPr>
              <a:t>Trips </a:t>
            </a:r>
          </a:p>
          <a:p>
            <a:pPr algn="ctr"/>
            <a:endParaRPr lang="en-GB" sz="3600" u="sng" dirty="0">
              <a:solidFill>
                <a:srgbClr val="000000"/>
              </a:solidFill>
            </a:endParaRPr>
          </a:p>
          <a:p>
            <a:r>
              <a:rPr lang="en-US" sz="3600" dirty="0">
                <a:solidFill>
                  <a:srgbClr val="000000"/>
                </a:solidFill>
              </a:rPr>
              <a:t>Hopefully, our trip will be to </a:t>
            </a:r>
            <a:r>
              <a:rPr lang="en-US" sz="3600" b="1" u="sng" dirty="0">
                <a:solidFill>
                  <a:srgbClr val="000000"/>
                </a:solidFill>
              </a:rPr>
              <a:t>RSPB </a:t>
            </a:r>
            <a:r>
              <a:rPr lang="en-US" sz="3600" dirty="0">
                <a:solidFill>
                  <a:srgbClr val="000000"/>
                </a:solidFill>
              </a:rPr>
              <a:t>in the Autumn term – November time </a:t>
            </a:r>
          </a:p>
          <a:p>
            <a:endParaRPr lang="en-US" sz="3600" dirty="0">
              <a:solidFill>
                <a:srgbClr val="000000"/>
              </a:solidFill>
            </a:endParaRPr>
          </a:p>
          <a:p>
            <a:r>
              <a:rPr lang="en-US" sz="3600" dirty="0">
                <a:solidFill>
                  <a:srgbClr val="000000"/>
                </a:solidFill>
              </a:rPr>
              <a:t>This will link with our science topic all about living things and their habitats.</a:t>
            </a:r>
          </a:p>
          <a:p>
            <a:endParaRPr lang="en-GB" sz="900" dirty="0">
              <a:solidFill>
                <a:prstClr val="black"/>
              </a:solidFill>
              <a:latin typeface="Segoe UI" panose="020B0502040204020203" pitchFamily="34" charset="0"/>
            </a:endParaRPr>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10241"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0819" y="168676"/>
            <a:ext cx="1555750" cy="155575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RSPB Old Moor | Barnsley">
            <a:extLst>
              <a:ext uri="{FF2B5EF4-FFF2-40B4-BE49-F238E27FC236}">
                <a16:creationId xmlns:a16="http://schemas.microsoft.com/office/drawing/2014/main" id="{F9C44535-2BB3-4046-ADC7-0A3270557C2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95963" y="4107110"/>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elebrating 20 years of RSPB Old Moor - AroundTown Magazine">
            <a:extLst>
              <a:ext uri="{FF2B5EF4-FFF2-40B4-BE49-F238E27FC236}">
                <a16:creationId xmlns:a16="http://schemas.microsoft.com/office/drawing/2014/main" id="{08DC3245-E412-4880-9AE9-77F178EA4C3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98676" y="4254747"/>
            <a:ext cx="2466975" cy="1847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61943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01106" y="505647"/>
            <a:ext cx="9827491" cy="4108817"/>
          </a:xfrm>
          <a:prstGeom prst="rect">
            <a:avLst/>
          </a:prstGeom>
        </p:spPr>
        <p:txBody>
          <a:bodyPr wrap="square">
            <a:spAutoFit/>
          </a:bodyPr>
          <a:lstStyle/>
          <a:p>
            <a:pPr algn="ctr"/>
            <a:r>
              <a:rPr lang="en-GB" sz="3600" u="sng" dirty="0">
                <a:solidFill>
                  <a:srgbClr val="000000"/>
                </a:solidFill>
              </a:rPr>
              <a:t>Trips </a:t>
            </a:r>
          </a:p>
          <a:p>
            <a:pPr algn="ctr"/>
            <a:endParaRPr lang="en-GB" sz="3600" u="sng" dirty="0">
              <a:solidFill>
                <a:srgbClr val="000000"/>
              </a:solidFill>
            </a:endParaRPr>
          </a:p>
          <a:p>
            <a:r>
              <a:rPr lang="en-US" sz="3600" dirty="0">
                <a:solidFill>
                  <a:srgbClr val="000000"/>
                </a:solidFill>
              </a:rPr>
              <a:t>Our trip will be to the </a:t>
            </a:r>
            <a:r>
              <a:rPr lang="en-US" sz="3600" u="sng" dirty="0">
                <a:solidFill>
                  <a:srgbClr val="000000"/>
                </a:solidFill>
              </a:rPr>
              <a:t>coal mining museum </a:t>
            </a:r>
            <a:r>
              <a:rPr lang="en-US" sz="3600" dirty="0">
                <a:solidFill>
                  <a:srgbClr val="000000"/>
                </a:solidFill>
              </a:rPr>
              <a:t>in the summer term.</a:t>
            </a:r>
          </a:p>
          <a:p>
            <a:endParaRPr lang="en-US" sz="3600" dirty="0">
              <a:solidFill>
                <a:srgbClr val="000000"/>
              </a:solidFill>
            </a:endParaRPr>
          </a:p>
          <a:p>
            <a:r>
              <a:rPr lang="en-US" sz="3600" dirty="0">
                <a:solidFill>
                  <a:srgbClr val="000000"/>
                </a:solidFill>
              </a:rPr>
              <a:t>This will link with our history learning all about mining!</a:t>
            </a:r>
          </a:p>
          <a:p>
            <a:endParaRPr lang="en-GB" sz="900" dirty="0">
              <a:solidFill>
                <a:prstClr val="black"/>
              </a:solidFill>
              <a:latin typeface="Segoe UI" panose="020B0502040204020203" pitchFamily="34" charset="0"/>
            </a:endParaRPr>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10241"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5355" y="226431"/>
            <a:ext cx="1555750" cy="1555750"/>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1105" y="4614464"/>
            <a:ext cx="2314575" cy="1447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74362" y="4547789"/>
            <a:ext cx="236220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856530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21107" y="0"/>
            <a:ext cx="7655858" cy="1200329"/>
          </a:xfrm>
          <a:prstGeom prst="rect">
            <a:avLst/>
          </a:prstGeom>
          <a:noFill/>
        </p:spPr>
        <p:txBody>
          <a:bodyPr wrap="square" rtlCol="0">
            <a:spAutoFit/>
          </a:bodyPr>
          <a:lstStyle/>
          <a:p>
            <a:r>
              <a:rPr lang="en-GB" sz="7200" dirty="0"/>
              <a:t>Home work</a:t>
            </a:r>
          </a:p>
        </p:txBody>
      </p:sp>
      <p:sp>
        <p:nvSpPr>
          <p:cNvPr id="3" name="Rectangle 2"/>
          <p:cNvSpPr/>
          <p:nvPr/>
        </p:nvSpPr>
        <p:spPr>
          <a:xfrm>
            <a:off x="460375" y="1200329"/>
            <a:ext cx="11063420" cy="2677656"/>
          </a:xfrm>
          <a:prstGeom prst="rect">
            <a:avLst/>
          </a:prstGeom>
        </p:spPr>
        <p:txBody>
          <a:bodyPr wrap="square">
            <a:spAutoFit/>
          </a:bodyPr>
          <a:lstStyle/>
          <a:p>
            <a:r>
              <a:rPr lang="en-GB" sz="2800" dirty="0">
                <a:solidFill>
                  <a:schemeClr val="bg1"/>
                </a:solidFill>
              </a:rPr>
              <a:t>Children will receive weekly homework on Friday</a:t>
            </a:r>
          </a:p>
          <a:p>
            <a:r>
              <a:rPr lang="en-GB" sz="2800" dirty="0">
                <a:solidFill>
                  <a:schemeClr val="bg1"/>
                </a:solidFill>
              </a:rPr>
              <a:t> (due in the following Friday)</a:t>
            </a:r>
          </a:p>
          <a:p>
            <a:endParaRPr lang="en-GB" sz="2800" dirty="0">
              <a:solidFill>
                <a:schemeClr val="bg1"/>
              </a:solidFill>
            </a:endParaRPr>
          </a:p>
          <a:p>
            <a:pPr marL="457200" indent="-457200">
              <a:buFont typeface="Arial" panose="020B0604020202020204" pitchFamily="34" charset="0"/>
              <a:buChar char="•"/>
            </a:pPr>
            <a:r>
              <a:rPr lang="en-GB" sz="2800" dirty="0">
                <a:solidFill>
                  <a:schemeClr val="bg1"/>
                </a:solidFill>
              </a:rPr>
              <a:t>spellings ( test on Friday)</a:t>
            </a:r>
          </a:p>
          <a:p>
            <a:pPr marL="457200" indent="-457200">
              <a:buFont typeface="Arial" panose="020B0604020202020204" pitchFamily="34" charset="0"/>
              <a:buChar char="•"/>
            </a:pPr>
            <a:r>
              <a:rPr lang="en-GB" sz="2800" dirty="0">
                <a:solidFill>
                  <a:schemeClr val="bg1"/>
                </a:solidFill>
              </a:rPr>
              <a:t>maths activity ( which will link with that particular week’s learning)</a:t>
            </a:r>
          </a:p>
          <a:p>
            <a:endParaRPr lang="en-GB" sz="2800" dirty="0"/>
          </a:p>
        </p:txBody>
      </p:sp>
      <p:sp>
        <p:nvSpPr>
          <p:cNvPr id="4" name="Rectangle 2"/>
          <p:cNvSpPr>
            <a:spLocks noChangeArrowheads="1"/>
          </p:cNvSpPr>
          <p:nvPr/>
        </p:nvSpPr>
        <p:spPr bwMode="auto">
          <a:xfrm>
            <a:off x="0" y="-1"/>
            <a:ext cx="8360229"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pic>
        <p:nvPicPr>
          <p:cNvPr id="12289"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206" y="45718"/>
            <a:ext cx="1200329" cy="1200329"/>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4" descr="Doing homework read book homework clipart cliparts and others art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p:cNvPicPr>
            <a:picLocks noChangeAspect="1"/>
          </p:cNvPicPr>
          <p:nvPr/>
        </p:nvPicPr>
        <p:blipFill>
          <a:blip r:embed="rId3"/>
          <a:stretch>
            <a:fillRect/>
          </a:stretch>
        </p:blipFill>
        <p:spPr>
          <a:xfrm>
            <a:off x="10175560" y="260881"/>
            <a:ext cx="1771650" cy="2581275"/>
          </a:xfrm>
          <a:prstGeom prst="rect">
            <a:avLst/>
          </a:prstGeom>
        </p:spPr>
      </p:pic>
      <p:sp>
        <p:nvSpPr>
          <p:cNvPr id="7" name="Cloud 6">
            <a:extLst>
              <a:ext uri="{FF2B5EF4-FFF2-40B4-BE49-F238E27FC236}">
                <a16:creationId xmlns:a16="http://schemas.microsoft.com/office/drawing/2014/main" id="{51A61F16-ED80-4C72-9B51-7129D62071A3}"/>
              </a:ext>
            </a:extLst>
          </p:cNvPr>
          <p:cNvSpPr/>
          <p:nvPr/>
        </p:nvSpPr>
        <p:spPr>
          <a:xfrm>
            <a:off x="1083076" y="3653448"/>
            <a:ext cx="8859914" cy="2849732"/>
          </a:xfrm>
          <a:prstGeom prst="cloud">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a:t>Children who receive:</a:t>
            </a:r>
          </a:p>
          <a:p>
            <a:pPr marL="285750" indent="-285750">
              <a:buFont typeface="Arial" panose="020B0604020202020204" pitchFamily="34" charset="0"/>
              <a:buChar char="•"/>
            </a:pPr>
            <a:r>
              <a:rPr lang="en-GB" dirty="0"/>
              <a:t> 4 or more out of 5 ( if they are in spelling group 2) </a:t>
            </a:r>
          </a:p>
          <a:p>
            <a:pPr marL="285750" indent="-285750">
              <a:buFont typeface="Arial" panose="020B0604020202020204" pitchFamily="34" charset="0"/>
              <a:buChar char="•"/>
            </a:pPr>
            <a:r>
              <a:rPr lang="en-GB" dirty="0"/>
              <a:t>or 8 or more out of 10 ( if they are in spelling group 1)</a:t>
            </a:r>
          </a:p>
          <a:p>
            <a:r>
              <a:rPr lang="en-GB" dirty="0"/>
              <a:t>will receive a dojo point</a:t>
            </a:r>
          </a:p>
          <a:p>
            <a:endParaRPr lang="en-GB" dirty="0"/>
          </a:p>
          <a:p>
            <a:r>
              <a:rPr lang="en-GB" dirty="0"/>
              <a:t>Children who also bring their maths homework in on time will also receive a dojo point for their effort </a:t>
            </a:r>
            <a:r>
              <a:rPr lang="en-GB" dirty="0">
                <a:sym typeface="Wingdings" panose="05000000000000000000" pitchFamily="2" charset="2"/>
              </a:rPr>
              <a:t></a:t>
            </a:r>
            <a:endParaRPr lang="en-GB" dirty="0"/>
          </a:p>
        </p:txBody>
      </p:sp>
    </p:spTree>
    <p:extLst>
      <p:ext uri="{BB962C8B-B14F-4D97-AF65-F5344CB8AC3E}">
        <p14:creationId xmlns:p14="http://schemas.microsoft.com/office/powerpoint/2010/main" val="39716651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21107" y="0"/>
            <a:ext cx="7655858" cy="1200329"/>
          </a:xfrm>
          <a:prstGeom prst="rect">
            <a:avLst/>
          </a:prstGeom>
          <a:noFill/>
        </p:spPr>
        <p:txBody>
          <a:bodyPr wrap="square" rtlCol="0">
            <a:spAutoFit/>
          </a:bodyPr>
          <a:lstStyle/>
          <a:p>
            <a:r>
              <a:rPr lang="en-GB" sz="7200" dirty="0"/>
              <a:t>Home work</a:t>
            </a:r>
          </a:p>
        </p:txBody>
      </p:sp>
      <p:sp>
        <p:nvSpPr>
          <p:cNvPr id="3" name="Rectangle 2"/>
          <p:cNvSpPr/>
          <p:nvPr/>
        </p:nvSpPr>
        <p:spPr>
          <a:xfrm>
            <a:off x="493014" y="1927819"/>
            <a:ext cx="11063420" cy="3970318"/>
          </a:xfrm>
          <a:prstGeom prst="rect">
            <a:avLst/>
          </a:prstGeom>
        </p:spPr>
        <p:txBody>
          <a:bodyPr wrap="square">
            <a:spAutoFit/>
          </a:bodyPr>
          <a:lstStyle/>
          <a:p>
            <a:endParaRPr lang="en-GB" sz="2800" dirty="0"/>
          </a:p>
          <a:p>
            <a:r>
              <a:rPr lang="en-GB" sz="2800" dirty="0"/>
              <a:t>There will also be homework at the start of each topic where</a:t>
            </a:r>
          </a:p>
          <a:p>
            <a:r>
              <a:rPr lang="en-GB" sz="2800" dirty="0"/>
              <a:t> children can choose from a given set of tasks to do.</a:t>
            </a:r>
          </a:p>
          <a:p>
            <a:endParaRPr lang="en-GB" sz="2800" dirty="0"/>
          </a:p>
          <a:p>
            <a:r>
              <a:rPr lang="en-GB" sz="2800" dirty="0">
                <a:solidFill>
                  <a:schemeClr val="bg1"/>
                </a:solidFill>
              </a:rPr>
              <a:t>Your child will receive a reading book and</a:t>
            </a:r>
          </a:p>
          <a:p>
            <a:r>
              <a:rPr lang="en-GB" sz="2800" dirty="0">
                <a:solidFill>
                  <a:schemeClr val="bg1"/>
                </a:solidFill>
              </a:rPr>
              <a:t> a home school reading log for you to document when they read at home.</a:t>
            </a:r>
          </a:p>
          <a:p>
            <a:endParaRPr lang="en-GB" sz="2800" dirty="0"/>
          </a:p>
          <a:p>
            <a:r>
              <a:rPr lang="en-GB" sz="2800" dirty="0"/>
              <a:t>We would love it if you could read as much as possible with them at home which will support their learning in school. </a:t>
            </a:r>
            <a:r>
              <a:rPr lang="en-GB" sz="2800" dirty="0">
                <a:sym typeface="Wingdings" panose="05000000000000000000" pitchFamily="2" charset="2"/>
              </a:rPr>
              <a:t></a:t>
            </a:r>
            <a:endParaRPr lang="en-GB" sz="2800" dirty="0"/>
          </a:p>
        </p:txBody>
      </p:sp>
      <p:sp>
        <p:nvSpPr>
          <p:cNvPr id="4" name="Rectangle 2"/>
          <p:cNvSpPr>
            <a:spLocks noChangeArrowheads="1"/>
          </p:cNvSpPr>
          <p:nvPr/>
        </p:nvSpPr>
        <p:spPr bwMode="auto">
          <a:xfrm>
            <a:off x="0" y="-1"/>
            <a:ext cx="8360229"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pic>
        <p:nvPicPr>
          <p:cNvPr id="12289"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00329" cy="1200329"/>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4" descr="Doing homework read book homework clipart cliparts and others art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p:cNvPicPr>
            <a:picLocks noChangeAspect="1"/>
          </p:cNvPicPr>
          <p:nvPr/>
        </p:nvPicPr>
        <p:blipFill>
          <a:blip r:embed="rId3"/>
          <a:stretch>
            <a:fillRect/>
          </a:stretch>
        </p:blipFill>
        <p:spPr>
          <a:xfrm>
            <a:off x="9927336" y="847725"/>
            <a:ext cx="1771650" cy="2581275"/>
          </a:xfrm>
          <a:prstGeom prst="rect">
            <a:avLst/>
          </a:prstGeom>
        </p:spPr>
      </p:pic>
    </p:spTree>
    <p:extLst>
      <p:ext uri="{BB962C8B-B14F-4D97-AF65-F5344CB8AC3E}">
        <p14:creationId xmlns:p14="http://schemas.microsoft.com/office/powerpoint/2010/main" val="31156047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F86F965-FE42-4576-8ED1-CC7F619A3918}"/>
              </a:ext>
            </a:extLst>
          </p:cNvPr>
          <p:cNvPicPr>
            <a:picLocks noChangeAspect="1"/>
          </p:cNvPicPr>
          <p:nvPr/>
        </p:nvPicPr>
        <p:blipFill>
          <a:blip r:embed="rId2"/>
          <a:stretch>
            <a:fillRect/>
          </a:stretch>
        </p:blipFill>
        <p:spPr>
          <a:xfrm>
            <a:off x="2130631" y="577867"/>
            <a:ext cx="4461638" cy="6084824"/>
          </a:xfrm>
          <a:prstGeom prst="rect">
            <a:avLst/>
          </a:prstGeom>
        </p:spPr>
      </p:pic>
      <p:pic>
        <p:nvPicPr>
          <p:cNvPr id="5" name="Picture 4">
            <a:extLst>
              <a:ext uri="{FF2B5EF4-FFF2-40B4-BE49-F238E27FC236}">
                <a16:creationId xmlns:a16="http://schemas.microsoft.com/office/drawing/2014/main" id="{0AE698FC-119A-4D32-85F3-254128CF1469}"/>
              </a:ext>
            </a:extLst>
          </p:cNvPr>
          <p:cNvPicPr>
            <a:picLocks noChangeAspect="1"/>
          </p:cNvPicPr>
          <p:nvPr/>
        </p:nvPicPr>
        <p:blipFill>
          <a:blip r:embed="rId3"/>
          <a:stretch>
            <a:fillRect/>
          </a:stretch>
        </p:blipFill>
        <p:spPr>
          <a:xfrm>
            <a:off x="6889659" y="418069"/>
            <a:ext cx="4769691" cy="6147786"/>
          </a:xfrm>
          <a:prstGeom prst="rect">
            <a:avLst/>
          </a:prstGeom>
        </p:spPr>
      </p:pic>
      <p:sp>
        <p:nvSpPr>
          <p:cNvPr id="2" name="Cloud 1">
            <a:extLst>
              <a:ext uri="{FF2B5EF4-FFF2-40B4-BE49-F238E27FC236}">
                <a16:creationId xmlns:a16="http://schemas.microsoft.com/office/drawing/2014/main" id="{FA92BAC6-813E-46F5-B886-8FCBBD02DDC9}"/>
              </a:ext>
            </a:extLst>
          </p:cNvPr>
          <p:cNvSpPr/>
          <p:nvPr/>
        </p:nvSpPr>
        <p:spPr>
          <a:xfrm>
            <a:off x="168676" y="710214"/>
            <a:ext cx="1890943" cy="2237172"/>
          </a:xfrm>
          <a:prstGeom prst="cloud">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dirty="0"/>
              <a:t>Half Termly Homework Sheet</a:t>
            </a:r>
          </a:p>
        </p:txBody>
      </p:sp>
    </p:spTree>
    <p:extLst>
      <p:ext uri="{BB962C8B-B14F-4D97-AF65-F5344CB8AC3E}">
        <p14:creationId xmlns:p14="http://schemas.microsoft.com/office/powerpoint/2010/main" val="35907937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C4CDE68-AD0D-4BEC-9492-E5FDBB972C77}"/>
              </a:ext>
            </a:extLst>
          </p:cNvPr>
          <p:cNvSpPr txBox="1"/>
          <p:nvPr/>
        </p:nvSpPr>
        <p:spPr>
          <a:xfrm>
            <a:off x="2599787" y="523722"/>
            <a:ext cx="7483875" cy="1015663"/>
          </a:xfrm>
          <a:prstGeom prst="rect">
            <a:avLst/>
          </a:prstGeom>
          <a:noFill/>
        </p:spPr>
        <p:txBody>
          <a:bodyPr wrap="square" rtlCol="0">
            <a:spAutoFit/>
          </a:bodyPr>
          <a:lstStyle/>
          <a:p>
            <a:pPr algn="ctr"/>
            <a:r>
              <a:rPr lang="en-GB" sz="6000" b="1" i="1" dirty="0"/>
              <a:t>Class Dojo</a:t>
            </a:r>
          </a:p>
        </p:txBody>
      </p:sp>
      <p:pic>
        <p:nvPicPr>
          <p:cNvPr id="4" name="Picture 3">
            <a:extLst>
              <a:ext uri="{FF2B5EF4-FFF2-40B4-BE49-F238E27FC236}">
                <a16:creationId xmlns:a16="http://schemas.microsoft.com/office/drawing/2014/main" id="{7ABD2C36-58F1-4C93-99D6-2C96615A3FF5}"/>
              </a:ext>
            </a:extLst>
          </p:cNvPr>
          <p:cNvPicPr>
            <a:picLocks noChangeAspect="1"/>
          </p:cNvPicPr>
          <p:nvPr/>
        </p:nvPicPr>
        <p:blipFill>
          <a:blip r:embed="rId2"/>
          <a:stretch>
            <a:fillRect/>
          </a:stretch>
        </p:blipFill>
        <p:spPr>
          <a:xfrm>
            <a:off x="8217653" y="347373"/>
            <a:ext cx="3438727" cy="3350176"/>
          </a:xfrm>
          <a:prstGeom prst="rect">
            <a:avLst/>
          </a:prstGeom>
        </p:spPr>
      </p:pic>
      <p:sp>
        <p:nvSpPr>
          <p:cNvPr id="6" name="Cloud 5">
            <a:extLst>
              <a:ext uri="{FF2B5EF4-FFF2-40B4-BE49-F238E27FC236}">
                <a16:creationId xmlns:a16="http://schemas.microsoft.com/office/drawing/2014/main" id="{03E9D890-0A15-408A-9359-ECDC448E7BED}"/>
              </a:ext>
            </a:extLst>
          </p:cNvPr>
          <p:cNvSpPr/>
          <p:nvPr/>
        </p:nvSpPr>
        <p:spPr>
          <a:xfrm>
            <a:off x="0" y="347373"/>
            <a:ext cx="5069149" cy="6072326"/>
          </a:xfrm>
          <a:prstGeom prst="cloud">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sz="3200" dirty="0"/>
              <a:t>New reward system in school, you will be notified on the app when your child receives a positive or negative behaviour point</a:t>
            </a:r>
          </a:p>
        </p:txBody>
      </p:sp>
      <p:sp>
        <p:nvSpPr>
          <p:cNvPr id="7" name="TextBox 6">
            <a:extLst>
              <a:ext uri="{FF2B5EF4-FFF2-40B4-BE49-F238E27FC236}">
                <a16:creationId xmlns:a16="http://schemas.microsoft.com/office/drawing/2014/main" id="{B60D6A22-23CD-4C89-937C-B3572F4D60C8}"/>
              </a:ext>
            </a:extLst>
          </p:cNvPr>
          <p:cNvSpPr txBox="1"/>
          <p:nvPr/>
        </p:nvSpPr>
        <p:spPr>
          <a:xfrm>
            <a:off x="4573369" y="4575483"/>
            <a:ext cx="7288567" cy="1754326"/>
          </a:xfrm>
          <a:prstGeom prst="rect">
            <a:avLst/>
          </a:prstGeom>
          <a:noFill/>
        </p:spPr>
        <p:txBody>
          <a:bodyPr wrap="square" rtlCol="0">
            <a:spAutoFit/>
          </a:bodyPr>
          <a:lstStyle/>
          <a:p>
            <a:r>
              <a:rPr lang="en-GB" dirty="0"/>
              <a:t>A letter was sent out on Wednesday detailing this.</a:t>
            </a:r>
          </a:p>
          <a:p>
            <a:r>
              <a:rPr lang="en-GB" dirty="0"/>
              <a:t>This will ultimately replace FB as our mode of communicating with parents. There is a messaging option so you will always be able to contact us.</a:t>
            </a:r>
          </a:p>
          <a:p>
            <a:r>
              <a:rPr lang="en-GB" dirty="0"/>
              <a:t>There is also a thread page where I can post reminders etc.</a:t>
            </a:r>
          </a:p>
          <a:p>
            <a:r>
              <a:rPr lang="en-GB" dirty="0"/>
              <a:t>There is also the option for your child to take photos  of their work and upload them to their</a:t>
            </a:r>
          </a:p>
        </p:txBody>
      </p:sp>
    </p:spTree>
    <p:extLst>
      <p:ext uri="{BB962C8B-B14F-4D97-AF65-F5344CB8AC3E}">
        <p14:creationId xmlns:p14="http://schemas.microsoft.com/office/powerpoint/2010/main" val="1375654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312895" y="896470"/>
            <a:ext cx="7655858" cy="830997"/>
          </a:xfrm>
          <a:prstGeom prst="rect">
            <a:avLst/>
          </a:prstGeom>
          <a:noFill/>
        </p:spPr>
        <p:txBody>
          <a:bodyPr wrap="square" rtlCol="0">
            <a:spAutoFit/>
          </a:bodyPr>
          <a:lstStyle/>
          <a:p>
            <a:r>
              <a:rPr lang="en-GB" sz="4800" dirty="0"/>
              <a:t>Weekly Merits</a:t>
            </a:r>
          </a:p>
        </p:txBody>
      </p:sp>
      <p:sp>
        <p:nvSpPr>
          <p:cNvPr id="3" name="TextBox 2"/>
          <p:cNvSpPr txBox="1"/>
          <p:nvPr/>
        </p:nvSpPr>
        <p:spPr>
          <a:xfrm>
            <a:off x="2376258" y="2325950"/>
            <a:ext cx="7655858" cy="1569660"/>
          </a:xfrm>
          <a:prstGeom prst="rect">
            <a:avLst/>
          </a:prstGeom>
          <a:noFill/>
        </p:spPr>
        <p:txBody>
          <a:bodyPr wrap="square" rtlCol="0">
            <a:spAutoFit/>
          </a:bodyPr>
          <a:lstStyle/>
          <a:p>
            <a:r>
              <a:rPr lang="en-GB" dirty="0"/>
              <a:t> </a:t>
            </a:r>
            <a:r>
              <a:rPr lang="en-GB" sz="3200" dirty="0"/>
              <a:t>Merit assembly &amp; Golden Award will be at 2.45pm on Fridays</a:t>
            </a:r>
          </a:p>
          <a:p>
            <a:endParaRPr lang="en-GB" sz="3200"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13313"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798" y="204018"/>
            <a:ext cx="1555750" cy="15557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http://www.about-bees.com/graphics/Bee4.gif"/>
          <p:cNvPicPr/>
          <p:nvPr/>
        </p:nvPicPr>
        <p:blipFill>
          <a:blip r:embed="rId3">
            <a:extLst>
              <a:ext uri="{28A0092B-C50C-407E-A947-70E740481C1C}">
                <a14:useLocalDpi xmlns:a14="http://schemas.microsoft.com/office/drawing/2010/main" val="0"/>
              </a:ext>
            </a:extLst>
          </a:blip>
          <a:srcRect/>
          <a:stretch>
            <a:fillRect/>
          </a:stretch>
        </p:blipFill>
        <p:spPr bwMode="auto">
          <a:xfrm>
            <a:off x="230818" y="2587053"/>
            <a:ext cx="1819923" cy="1514430"/>
          </a:xfrm>
          <a:prstGeom prst="rect">
            <a:avLst/>
          </a:prstGeom>
          <a:noFill/>
          <a:ln>
            <a:noFill/>
          </a:ln>
        </p:spPr>
      </p:pic>
      <p:pic>
        <p:nvPicPr>
          <p:cNvPr id="7" name="il_fi" descr="http://www.pamsclipart.com/clipart_images/cartoon_owl_with_big_yellow_eyes_0515-0908-1500-2437_SMU.jpg"/>
          <p:cNvPicPr/>
          <p:nvPr/>
        </p:nvPicPr>
        <p:blipFill>
          <a:blip r:embed="rId4">
            <a:extLst>
              <a:ext uri="{28A0092B-C50C-407E-A947-70E740481C1C}">
                <a14:useLocalDpi xmlns:a14="http://schemas.microsoft.com/office/drawing/2010/main" val="0"/>
              </a:ext>
            </a:extLst>
          </a:blip>
          <a:srcRect/>
          <a:stretch>
            <a:fillRect/>
          </a:stretch>
        </p:blipFill>
        <p:spPr bwMode="auto">
          <a:xfrm>
            <a:off x="10167452" y="1963786"/>
            <a:ext cx="1433140" cy="1643750"/>
          </a:xfrm>
          <a:prstGeom prst="rect">
            <a:avLst/>
          </a:prstGeom>
          <a:noFill/>
          <a:ln>
            <a:noFill/>
          </a:ln>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076677" y="4793940"/>
            <a:ext cx="1807345" cy="1807345"/>
          </a:xfrm>
          <a:prstGeom prst="rect">
            <a:avLst/>
          </a:prstGeom>
        </p:spPr>
      </p:pic>
      <p:pic>
        <p:nvPicPr>
          <p:cNvPr id="9" name="Picture 8" descr="Cartoon Squirrel Clip Art">
            <a:hlinkClick r:id="rId6"/>
          </p:cNvPr>
          <p:cNvPicPr/>
          <p:nvPr/>
        </p:nvPicPr>
        <p:blipFill>
          <a:blip r:embed="rId7">
            <a:extLst>
              <a:ext uri="{28A0092B-C50C-407E-A947-70E740481C1C}">
                <a14:useLocalDpi xmlns:a14="http://schemas.microsoft.com/office/drawing/2010/main" val="0"/>
              </a:ext>
            </a:extLst>
          </a:blip>
          <a:srcRect/>
          <a:stretch>
            <a:fillRect/>
          </a:stretch>
        </p:blipFill>
        <p:spPr bwMode="auto">
          <a:xfrm>
            <a:off x="2312895" y="4793941"/>
            <a:ext cx="1524779" cy="1861117"/>
          </a:xfrm>
          <a:prstGeom prst="rect">
            <a:avLst/>
          </a:prstGeom>
          <a:noFill/>
          <a:ln>
            <a:noFill/>
          </a:ln>
        </p:spPr>
      </p:pic>
    </p:spTree>
    <p:extLst>
      <p:ext uri="{BB962C8B-B14F-4D97-AF65-F5344CB8AC3E}">
        <p14:creationId xmlns:p14="http://schemas.microsoft.com/office/powerpoint/2010/main" val="31626857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330824" y="878541"/>
            <a:ext cx="7655858" cy="769441"/>
          </a:xfrm>
          <a:prstGeom prst="rect">
            <a:avLst/>
          </a:prstGeom>
          <a:noFill/>
        </p:spPr>
        <p:txBody>
          <a:bodyPr wrap="square" rtlCol="0">
            <a:spAutoFit/>
          </a:bodyPr>
          <a:lstStyle/>
          <a:p>
            <a:r>
              <a:rPr lang="en-GB" sz="4400" dirty="0"/>
              <a:t>Contact Me</a:t>
            </a:r>
          </a:p>
        </p:txBody>
      </p:sp>
      <p:sp>
        <p:nvSpPr>
          <p:cNvPr id="4" name="TextBox 3"/>
          <p:cNvSpPr txBox="1"/>
          <p:nvPr/>
        </p:nvSpPr>
        <p:spPr>
          <a:xfrm>
            <a:off x="1824796" y="1988249"/>
            <a:ext cx="7655858" cy="2400657"/>
          </a:xfrm>
          <a:prstGeom prst="rect">
            <a:avLst/>
          </a:prstGeom>
          <a:noFill/>
        </p:spPr>
        <p:txBody>
          <a:bodyPr wrap="square" rtlCol="0">
            <a:spAutoFit/>
          </a:bodyPr>
          <a:lstStyle/>
          <a:p>
            <a:endParaRPr lang="en-GB" dirty="0"/>
          </a:p>
          <a:p>
            <a:endParaRPr lang="en-GB" dirty="0"/>
          </a:p>
          <a:p>
            <a:endParaRPr lang="en-GB" dirty="0"/>
          </a:p>
          <a:p>
            <a:r>
              <a:rPr lang="en-GB" sz="3200" dirty="0"/>
              <a:t>Contact me on the Facebook page (until the end of this half term) </a:t>
            </a:r>
            <a:r>
              <a:rPr lang="en-GB" sz="3200"/>
              <a:t>Class Dojo app </a:t>
            </a:r>
            <a:r>
              <a:rPr lang="en-GB" sz="3200" dirty="0"/>
              <a:t>or at end of the day at the door.</a:t>
            </a:r>
          </a:p>
        </p:txBody>
      </p:sp>
      <p:sp>
        <p:nvSpPr>
          <p:cNvPr id="2"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14337"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555750" cy="1555750"/>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Social Media Clipart Marketing Sale Service - Social Media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15847" y="4562013"/>
            <a:ext cx="2743200" cy="1666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26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9328777" y="879157"/>
            <a:ext cx="2324100" cy="2752725"/>
          </a:xfrm>
          <a:prstGeom prst="rect">
            <a:avLst/>
          </a:prstGeom>
        </p:spPr>
      </p:pic>
      <p:sp>
        <p:nvSpPr>
          <p:cNvPr id="4" name="Rectangle 3"/>
          <p:cNvSpPr/>
          <p:nvPr/>
        </p:nvSpPr>
        <p:spPr>
          <a:xfrm>
            <a:off x="2088692" y="745888"/>
            <a:ext cx="7081941" cy="4062651"/>
          </a:xfrm>
          <a:prstGeom prst="rect">
            <a:avLst/>
          </a:prstGeom>
        </p:spPr>
        <p:txBody>
          <a:bodyPr wrap="square">
            <a:spAutoFit/>
          </a:bodyPr>
          <a:lstStyle/>
          <a:p>
            <a:r>
              <a:rPr lang="en-GB" sz="6000" dirty="0">
                <a:solidFill>
                  <a:srgbClr val="000000"/>
                </a:solidFill>
              </a:rPr>
              <a:t>Any Questions?</a:t>
            </a:r>
          </a:p>
          <a:p>
            <a:endParaRPr lang="en-GB" sz="6000" dirty="0">
              <a:solidFill>
                <a:srgbClr val="000000"/>
              </a:solidFill>
            </a:endParaRPr>
          </a:p>
          <a:p>
            <a:r>
              <a:rPr lang="en-GB" sz="2400" dirty="0">
                <a:solidFill>
                  <a:srgbClr val="000000"/>
                </a:solidFill>
              </a:rPr>
              <a:t>Send me a message on the face book page or by phoning the office</a:t>
            </a:r>
            <a:r>
              <a:rPr lang="en-GB" dirty="0">
                <a:solidFill>
                  <a:srgbClr val="000000"/>
                </a:solidFill>
              </a:rPr>
              <a:t>.</a:t>
            </a:r>
          </a:p>
          <a:p>
            <a:endParaRPr lang="en-GB" dirty="0">
              <a:solidFill>
                <a:srgbClr val="000000"/>
              </a:solidFill>
            </a:endParaRPr>
          </a:p>
          <a:p>
            <a:r>
              <a:rPr lang="en-GB" sz="2400" dirty="0">
                <a:solidFill>
                  <a:srgbClr val="000000"/>
                </a:solidFill>
              </a:rPr>
              <a:t>We ask that anything of a serious nature is not be sent on FB instead we ask that you ring the office so it gets dealt with immediately and passed straight on.</a:t>
            </a:r>
          </a:p>
        </p:txBody>
      </p:sp>
      <p:sp>
        <p:nvSpPr>
          <p:cNvPr id="2"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15361"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555750" cy="1555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544985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nded">
  <a:themeElements>
    <a:clrScheme name="Banded">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docProps/app.xml><?xml version="1.0" encoding="utf-8"?>
<Properties xmlns="http://schemas.openxmlformats.org/officeDocument/2006/extended-properties" xmlns:vt="http://schemas.openxmlformats.org/officeDocument/2006/docPropsVTypes">
  <Template>TM03090430[[fn=Banded]]</Template>
  <TotalTime>5586</TotalTime>
  <Words>905</Words>
  <Application>Microsoft Office PowerPoint</Application>
  <PresentationFormat>Widescreen</PresentationFormat>
  <Paragraphs>124</Paragraphs>
  <Slides>20</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20</vt:i4>
      </vt:variant>
    </vt:vector>
  </HeadingPairs>
  <TitlesOfParts>
    <vt:vector size="28" baseType="lpstr">
      <vt:lpstr>Arial</vt:lpstr>
      <vt:lpstr>Arial Black</vt:lpstr>
      <vt:lpstr>Corbel</vt:lpstr>
      <vt:lpstr>Segoe UI</vt:lpstr>
      <vt:lpstr>Twinkl ExtraBold</vt:lpstr>
      <vt:lpstr>Twinkl Light</vt:lpstr>
      <vt:lpstr>Wingdings</vt:lpstr>
      <vt:lpstr>Banded</vt:lpstr>
      <vt:lpstr>Welcome to Maple class</vt:lpstr>
      <vt:lpstr>                 Maple Class</vt:lpstr>
      <vt:lpstr>PowerPoint Presentation</vt:lpstr>
      <vt:lpstr>Start and finish times in September</vt:lpstr>
      <vt:lpstr>PowerPoint Presentation</vt:lpstr>
      <vt:lpstr>PowerPoint Presentation</vt:lpstr>
      <vt:lpstr>                          PE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Maple class</dc:title>
  <dc:creator>D.Cadman</dc:creator>
  <cp:lastModifiedBy>Stef Leach</cp:lastModifiedBy>
  <cp:revision>57</cp:revision>
  <dcterms:created xsi:type="dcterms:W3CDTF">2020-07-09T09:11:50Z</dcterms:created>
  <dcterms:modified xsi:type="dcterms:W3CDTF">2024-09-16T16:03:19Z</dcterms:modified>
</cp:coreProperties>
</file>