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8" r:id="rId3"/>
    <p:sldId id="262" r:id="rId4"/>
    <p:sldId id="259" r:id="rId5"/>
    <p:sldId id="260" r:id="rId6"/>
    <p:sldId id="261" r:id="rId7"/>
    <p:sldId id="263" r:id="rId8"/>
    <p:sldId id="264" r:id="rId9"/>
  </p:sldIdLst>
  <p:sldSz cx="12192000" cy="6858000"/>
  <p:notesSz cx="9926638" cy="679767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6" d="100"/>
          <a:sy n="86" d="100"/>
        </p:scale>
        <p:origin x="56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6C56D37-F385-43B6-B026-883EA2787AAC}" type="datetimeFigureOut">
              <a:rPr lang="en-GB" smtClean="0"/>
              <a:t>09/06/2024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FA4EE2C-B7BF-4FDE-8EFF-1DF901F536A2}" type="slidenum">
              <a:rPr lang="en-GB" smtClean="0"/>
              <a:t>‹#›</a:t>
            </a:fld>
            <a:endParaRPr lang="en-GB"/>
          </a:p>
        </p:txBody>
      </p:sp>
    </p:spTree>
    <p:extLst>
      <p:ext uri="{BB962C8B-B14F-4D97-AF65-F5344CB8AC3E}">
        <p14:creationId xmlns:p14="http://schemas.microsoft.com/office/powerpoint/2010/main" val="23874430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6C56D37-F385-43B6-B026-883EA2787AAC}" type="datetimeFigureOut">
              <a:rPr lang="en-GB" smtClean="0"/>
              <a:t>09/06/2024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FA4EE2C-B7BF-4FDE-8EFF-1DF901F536A2}" type="slidenum">
              <a:rPr lang="en-GB" smtClean="0"/>
              <a:t>‹#›</a:t>
            </a:fld>
            <a:endParaRPr lang="en-GB"/>
          </a:p>
        </p:txBody>
      </p:sp>
    </p:spTree>
    <p:extLst>
      <p:ext uri="{BB962C8B-B14F-4D97-AF65-F5344CB8AC3E}">
        <p14:creationId xmlns:p14="http://schemas.microsoft.com/office/powerpoint/2010/main" val="2694265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6C56D37-F385-43B6-B026-883EA2787AAC}" type="datetimeFigureOut">
              <a:rPr lang="en-GB" smtClean="0"/>
              <a:t>09/06/2024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FA4EE2C-B7BF-4FDE-8EFF-1DF901F536A2}" type="slidenum">
              <a:rPr lang="en-GB" smtClean="0"/>
              <a:t>‹#›</a:t>
            </a:fld>
            <a:endParaRPr lang="en-GB"/>
          </a:p>
        </p:txBody>
      </p:sp>
    </p:spTree>
    <p:extLst>
      <p:ext uri="{BB962C8B-B14F-4D97-AF65-F5344CB8AC3E}">
        <p14:creationId xmlns:p14="http://schemas.microsoft.com/office/powerpoint/2010/main" val="17390655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6C56D37-F385-43B6-B026-883EA2787AAC}" type="datetimeFigureOut">
              <a:rPr lang="en-GB" smtClean="0"/>
              <a:t>09/06/2024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FA4EE2C-B7BF-4FDE-8EFF-1DF901F536A2}" type="slidenum">
              <a:rPr lang="en-GB" smtClean="0"/>
              <a:t>‹#›</a:t>
            </a:fld>
            <a:endParaRPr lang="en-GB"/>
          </a:p>
        </p:txBody>
      </p:sp>
    </p:spTree>
    <p:extLst>
      <p:ext uri="{BB962C8B-B14F-4D97-AF65-F5344CB8AC3E}">
        <p14:creationId xmlns:p14="http://schemas.microsoft.com/office/powerpoint/2010/main" val="23197170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6C56D37-F385-43B6-B026-883EA2787AAC}" type="datetimeFigureOut">
              <a:rPr lang="en-GB" smtClean="0"/>
              <a:t>09/06/2024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FA4EE2C-B7BF-4FDE-8EFF-1DF901F536A2}" type="slidenum">
              <a:rPr lang="en-GB" smtClean="0"/>
              <a:t>‹#›</a:t>
            </a:fld>
            <a:endParaRPr lang="en-GB"/>
          </a:p>
        </p:txBody>
      </p:sp>
    </p:spTree>
    <p:extLst>
      <p:ext uri="{BB962C8B-B14F-4D97-AF65-F5344CB8AC3E}">
        <p14:creationId xmlns:p14="http://schemas.microsoft.com/office/powerpoint/2010/main" val="9470955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6C56D37-F385-43B6-B026-883EA2787AAC}" type="datetimeFigureOut">
              <a:rPr lang="en-GB" smtClean="0"/>
              <a:t>09/06/2024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FA4EE2C-B7BF-4FDE-8EFF-1DF901F536A2}" type="slidenum">
              <a:rPr lang="en-GB" smtClean="0"/>
              <a:t>‹#›</a:t>
            </a:fld>
            <a:endParaRPr lang="en-GB"/>
          </a:p>
        </p:txBody>
      </p:sp>
    </p:spTree>
    <p:extLst>
      <p:ext uri="{BB962C8B-B14F-4D97-AF65-F5344CB8AC3E}">
        <p14:creationId xmlns:p14="http://schemas.microsoft.com/office/powerpoint/2010/main" val="14278430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6C56D37-F385-43B6-B026-883EA2787AAC}" type="datetimeFigureOut">
              <a:rPr lang="en-GB" smtClean="0"/>
              <a:t>09/06/2024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FA4EE2C-B7BF-4FDE-8EFF-1DF901F536A2}" type="slidenum">
              <a:rPr lang="en-GB" smtClean="0"/>
              <a:t>‹#›</a:t>
            </a:fld>
            <a:endParaRPr lang="en-GB"/>
          </a:p>
        </p:txBody>
      </p:sp>
    </p:spTree>
    <p:extLst>
      <p:ext uri="{BB962C8B-B14F-4D97-AF65-F5344CB8AC3E}">
        <p14:creationId xmlns:p14="http://schemas.microsoft.com/office/powerpoint/2010/main" val="31608467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6C56D37-F385-43B6-B026-883EA2787AAC}" type="datetimeFigureOut">
              <a:rPr lang="en-GB" smtClean="0"/>
              <a:t>09/06/2024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FA4EE2C-B7BF-4FDE-8EFF-1DF901F536A2}" type="slidenum">
              <a:rPr lang="en-GB" smtClean="0"/>
              <a:t>‹#›</a:t>
            </a:fld>
            <a:endParaRPr lang="en-GB"/>
          </a:p>
        </p:txBody>
      </p:sp>
    </p:spTree>
    <p:extLst>
      <p:ext uri="{BB962C8B-B14F-4D97-AF65-F5344CB8AC3E}">
        <p14:creationId xmlns:p14="http://schemas.microsoft.com/office/powerpoint/2010/main" val="6484764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D6C56D37-F385-43B6-B026-883EA2787AAC}" type="datetimeFigureOut">
              <a:rPr lang="en-GB" smtClean="0"/>
              <a:t>09/06/2024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FA4EE2C-B7BF-4FDE-8EFF-1DF901F536A2}" type="slidenum">
              <a:rPr lang="en-GB" smtClean="0"/>
              <a:t>‹#›</a:t>
            </a:fld>
            <a:endParaRPr lang="en-GB"/>
          </a:p>
        </p:txBody>
      </p:sp>
    </p:spTree>
    <p:extLst>
      <p:ext uri="{BB962C8B-B14F-4D97-AF65-F5344CB8AC3E}">
        <p14:creationId xmlns:p14="http://schemas.microsoft.com/office/powerpoint/2010/main" val="8650526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6C56D37-F385-43B6-B026-883EA2787AAC}" type="datetimeFigureOut">
              <a:rPr lang="en-GB" smtClean="0"/>
              <a:t>09/06/2024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FA4EE2C-B7BF-4FDE-8EFF-1DF901F536A2}" type="slidenum">
              <a:rPr lang="en-GB" smtClean="0"/>
              <a:t>‹#›</a:t>
            </a:fld>
            <a:endParaRPr lang="en-GB"/>
          </a:p>
        </p:txBody>
      </p:sp>
    </p:spTree>
    <p:extLst>
      <p:ext uri="{BB962C8B-B14F-4D97-AF65-F5344CB8AC3E}">
        <p14:creationId xmlns:p14="http://schemas.microsoft.com/office/powerpoint/2010/main" val="7468755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6C56D37-F385-43B6-B026-883EA2787AAC}" type="datetimeFigureOut">
              <a:rPr lang="en-GB" smtClean="0"/>
              <a:t>09/06/2024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FA4EE2C-B7BF-4FDE-8EFF-1DF901F536A2}"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7324487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6C56D37-F385-43B6-B026-883EA2787AAC}" type="datetimeFigureOut">
              <a:rPr lang="en-GB" smtClean="0"/>
              <a:t>09/06/2024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FA4EE2C-B7BF-4FDE-8EFF-1DF901F536A2}" type="slidenum">
              <a:rPr lang="en-GB" smtClean="0"/>
              <a:t>‹#›</a:t>
            </a:fld>
            <a:endParaRPr lang="en-GB"/>
          </a:p>
        </p:txBody>
      </p:sp>
    </p:spTree>
    <p:extLst>
      <p:ext uri="{BB962C8B-B14F-4D97-AF65-F5344CB8AC3E}">
        <p14:creationId xmlns:p14="http://schemas.microsoft.com/office/powerpoint/2010/main" val="313140033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6C56D37-F385-43B6-B026-883EA2787AAC}" type="datetimeFigureOut">
              <a:rPr lang="en-GB" smtClean="0"/>
              <a:t>09/06/2024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FA4EE2C-B7BF-4FDE-8EFF-1DF901F536A2}"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07350790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6C56D37-F385-43B6-B026-883EA2787AAC}" type="datetimeFigureOut">
              <a:rPr lang="en-GB" smtClean="0"/>
              <a:t>09/06/2024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FA4EE2C-B7BF-4FDE-8EFF-1DF901F536A2}" type="slidenum">
              <a:rPr lang="en-GB" smtClean="0"/>
              <a:t>‹#›</a:t>
            </a:fld>
            <a:endParaRPr lang="en-GB"/>
          </a:p>
        </p:txBody>
      </p:sp>
    </p:spTree>
    <p:extLst>
      <p:ext uri="{BB962C8B-B14F-4D97-AF65-F5344CB8AC3E}">
        <p14:creationId xmlns:p14="http://schemas.microsoft.com/office/powerpoint/2010/main" val="281388355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6C56D37-F385-43B6-B026-883EA2787AAC}" type="datetimeFigureOut">
              <a:rPr lang="en-GB" smtClean="0"/>
              <a:t>09/06/2024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FA4EE2C-B7BF-4FDE-8EFF-1DF901F536A2}" type="slidenum">
              <a:rPr lang="en-GB" smtClean="0"/>
              <a:t>‹#›</a:t>
            </a:fld>
            <a:endParaRPr lang="en-GB"/>
          </a:p>
        </p:txBody>
      </p:sp>
    </p:spTree>
    <p:extLst>
      <p:ext uri="{BB962C8B-B14F-4D97-AF65-F5344CB8AC3E}">
        <p14:creationId xmlns:p14="http://schemas.microsoft.com/office/powerpoint/2010/main" val="347936741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6C56D37-F385-43B6-B026-883EA2787AAC}" type="datetimeFigureOut">
              <a:rPr lang="en-GB" smtClean="0"/>
              <a:t>09/06/2024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FA4EE2C-B7BF-4FDE-8EFF-1DF901F536A2}" type="slidenum">
              <a:rPr lang="en-GB" smtClean="0"/>
              <a:t>‹#›</a:t>
            </a:fld>
            <a:endParaRPr lang="en-GB"/>
          </a:p>
        </p:txBody>
      </p:sp>
    </p:spTree>
    <p:extLst>
      <p:ext uri="{BB962C8B-B14F-4D97-AF65-F5344CB8AC3E}">
        <p14:creationId xmlns:p14="http://schemas.microsoft.com/office/powerpoint/2010/main" val="31517113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D6C56D37-F385-43B6-B026-883EA2787AAC}" type="datetimeFigureOut">
              <a:rPr lang="en-GB" smtClean="0"/>
              <a:t>09/06/2024</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0FA4EE2C-B7BF-4FDE-8EFF-1DF901F536A2}" type="slidenum">
              <a:rPr lang="en-GB" smtClean="0"/>
              <a:t>‹#›</a:t>
            </a:fld>
            <a:endParaRPr lang="en-GB"/>
          </a:p>
        </p:txBody>
      </p:sp>
    </p:spTree>
    <p:extLst>
      <p:ext uri="{BB962C8B-B14F-4D97-AF65-F5344CB8AC3E}">
        <p14:creationId xmlns:p14="http://schemas.microsoft.com/office/powerpoint/2010/main" val="179793608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2.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3.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4.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5.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ctrTitle"/>
          </p:nvPr>
        </p:nvSpPr>
        <p:spPr>
          <a:xfrm>
            <a:off x="998136" y="235132"/>
            <a:ext cx="8267784" cy="3471236"/>
          </a:xfrm>
        </p:spPr>
        <p:txBody>
          <a:bodyPr/>
          <a:lstStyle/>
          <a:p>
            <a:r>
              <a:rPr lang="en-GB" dirty="0"/>
              <a:t>Foundation Stage 2</a:t>
            </a:r>
            <a:br>
              <a:rPr lang="en-GB" dirty="0"/>
            </a:br>
            <a:r>
              <a:rPr lang="en-GB" dirty="0"/>
              <a:t>Willow Class (Reception)</a:t>
            </a:r>
            <a:br>
              <a:rPr lang="en-GB" dirty="0"/>
            </a:br>
            <a:r>
              <a:rPr lang="en-GB" dirty="0"/>
              <a:t>Information for New Starters 2</a:t>
            </a:r>
          </a:p>
        </p:txBody>
      </p:sp>
      <p:pic>
        <p:nvPicPr>
          <p:cNvPr id="5" name="Picture 4" descr="Clipart - child"/>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62332" y="3691249"/>
            <a:ext cx="3606763" cy="2488666"/>
          </a:xfrm>
          <a:prstGeom prst="rect">
            <a:avLst/>
          </a:prstGeom>
        </p:spPr>
      </p:pic>
    </p:spTree>
    <p:extLst>
      <p:ext uri="{BB962C8B-B14F-4D97-AF65-F5344CB8AC3E}">
        <p14:creationId xmlns:p14="http://schemas.microsoft.com/office/powerpoint/2010/main" val="3171290321"/>
      </p:ext>
    </p:extLst>
  </p:cSld>
  <p:clrMapOvr>
    <a:masterClrMapping/>
  </p:clrMapOvr>
  <mc:AlternateContent xmlns:mc="http://schemas.openxmlformats.org/markup-compatibility/2006" xmlns:p14="http://schemas.microsoft.com/office/powerpoint/2010/main">
    <mc:Choice Requires="p14">
      <p:transition spd="slow" p14:dur="2000" advTm="14604"/>
    </mc:Choice>
    <mc:Fallback xmlns="">
      <p:transition spd="slow" advTm="1460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57200" y="320040"/>
            <a:ext cx="7242048" cy="1143000"/>
          </a:xfrm>
          <a:prstGeom prst="rect">
            <a:avLst/>
          </a:prstGeom>
        </p:spPr>
        <p:txBody>
          <a:bodyPr vert="horz" lIns="45720" tIns="0" rIns="45720" bIns="0" anchor="b" anchorCtr="0">
            <a:normAutofit/>
          </a:bodyPr>
          <a:lst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dirty="0">
                <a:ln w="500">
                  <a:solidFill>
                    <a:srgbClr val="B13F9A">
                      <a:shade val="20000"/>
                      <a:satMod val="120000"/>
                    </a:srgbClr>
                  </a:solidFill>
                </a:ln>
                <a:solidFill>
                  <a:schemeClr val="accent1"/>
                </a:solidFill>
                <a:latin typeface="Trebuchet MS"/>
              </a:rPr>
              <a:t>Free school meals info </a:t>
            </a:r>
            <a:endParaRPr kumimoji="0" lang="en-US" sz="3800" b="1" i="0" u="none" strike="noStrike" kern="1200" cap="all" spc="0" normalizeH="0" baseline="0" noProof="0" dirty="0">
              <a:ln w="500">
                <a:solidFill>
                  <a:srgbClr val="B13F9A">
                    <a:shade val="20000"/>
                    <a:satMod val="120000"/>
                  </a:srgbClr>
                </a:solidFill>
              </a:ln>
              <a:solidFill>
                <a:schemeClr val="accent1"/>
              </a:solidFill>
              <a:effectLst/>
              <a:uLnTx/>
              <a:uFillTx/>
              <a:latin typeface="Trebuchet MS"/>
              <a:ea typeface="+mj-ea"/>
              <a:cs typeface="+mj-cs"/>
            </a:endParaRPr>
          </a:p>
        </p:txBody>
      </p:sp>
      <p:sp>
        <p:nvSpPr>
          <p:cNvPr id="3" name="Content Placeholder 2"/>
          <p:cNvSpPr txBox="1">
            <a:spLocks/>
          </p:cNvSpPr>
          <p:nvPr/>
        </p:nvSpPr>
        <p:spPr>
          <a:xfrm>
            <a:off x="457199" y="1609416"/>
            <a:ext cx="9000309" cy="4846320"/>
          </a:xfrm>
          <a:prstGeom prst="rect">
            <a:avLst/>
          </a:prstGeom>
        </p:spPr>
        <p:txBody>
          <a:bodyPr>
            <a:normAutofit/>
          </a:bodyPr>
          <a:lst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a:lstStyle>
          <a:p>
            <a:pPr>
              <a:buClr>
                <a:schemeClr val="accent2"/>
              </a:buClr>
              <a:buFont typeface="Wingdings" panose="05000000000000000000" pitchFamily="2" charset="2"/>
              <a:buChar char="Ø"/>
            </a:pPr>
            <a:r>
              <a:rPr lang="en-GB" sz="2400" dirty="0">
                <a:latin typeface="Comic Sans MS" panose="030F0702030302020204" pitchFamily="66" charset="0"/>
              </a:rPr>
              <a:t>School dinners for FS2 children are currently free for everyone.</a:t>
            </a:r>
          </a:p>
          <a:p>
            <a:pPr>
              <a:buClr>
                <a:schemeClr val="accent2"/>
              </a:buClr>
              <a:buFont typeface="Wingdings" panose="05000000000000000000" pitchFamily="2" charset="2"/>
              <a:buChar char="Ø"/>
            </a:pPr>
            <a:r>
              <a:rPr lang="en-GB" sz="2400" dirty="0">
                <a:latin typeface="Comic Sans MS" panose="030F0702030302020204" pitchFamily="66" charset="0"/>
              </a:rPr>
              <a:t>Many parents don’t apply for free school meals - If you are claiming benefits and think you may be entitled to “free school meals” (even if they weren’t already free) your child may be entitled to pupil premium funding that goes straight into the school’s budget. It is very beneficial to know who is entitled to the funding anyway. </a:t>
            </a:r>
          </a:p>
          <a:p>
            <a:pPr>
              <a:buClr>
                <a:schemeClr val="accent2"/>
              </a:buClr>
              <a:buFont typeface="Wingdings" panose="05000000000000000000" pitchFamily="2" charset="2"/>
              <a:buChar char="Ø"/>
            </a:pPr>
            <a:r>
              <a:rPr lang="en-GB" sz="2400" dirty="0">
                <a:latin typeface="Comic Sans MS" panose="030F0702030302020204" pitchFamily="66" charset="0"/>
              </a:rPr>
              <a:t>Please speak to Mrs Harris who will help you to complete the relevant forms. Forms are in your packs.</a:t>
            </a:r>
          </a:p>
        </p:txBody>
      </p:sp>
    </p:spTree>
    <p:custDataLst>
      <p:tags r:id="rId1"/>
    </p:custDataLst>
    <p:extLst>
      <p:ext uri="{BB962C8B-B14F-4D97-AF65-F5344CB8AC3E}">
        <p14:creationId xmlns:p14="http://schemas.microsoft.com/office/powerpoint/2010/main" val="2213060711"/>
      </p:ext>
    </p:extLst>
  </p:cSld>
  <p:clrMapOvr>
    <a:masterClrMapping/>
  </p:clrMapOvr>
  <mc:AlternateContent xmlns:mc="http://schemas.openxmlformats.org/markup-compatibility/2006" xmlns:p14="http://schemas.microsoft.com/office/powerpoint/2010/main">
    <mc:Choice Requires="p14">
      <p:transition spd="slow" p14:dur="2000" advTm="44130"/>
    </mc:Choice>
    <mc:Fallback xmlns="">
      <p:transition spd="slow" advTm="4413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a:xfrm>
            <a:off x="395565" y="1005840"/>
            <a:ext cx="9822634" cy="4846320"/>
          </a:xfrm>
          <a:prstGeom prst="rect">
            <a:avLst/>
          </a:prstGeom>
        </p:spPr>
        <p:txBody>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GB" sz="2800" dirty="0"/>
              <a:t>The menu for school dinners is displayed on the playground, on our class Facebook page and on our school website, so you can help your child decide before they enter class. </a:t>
            </a:r>
          </a:p>
          <a:p>
            <a:r>
              <a:rPr lang="en-GB" sz="2800" dirty="0"/>
              <a:t>They can choose from a school dinner (vegetarian or meat option) or a jacket potato. Of course children can choose to bring a packed lunch from home. (pasta pots are also available 2 days each week). Please help your child to make their choice before school so they can complete the lunch register when they enter class.</a:t>
            </a:r>
          </a:p>
        </p:txBody>
      </p:sp>
    </p:spTree>
    <p:custDataLst>
      <p:tags r:id="rId1"/>
    </p:custDataLst>
    <p:extLst>
      <p:ext uri="{BB962C8B-B14F-4D97-AF65-F5344CB8AC3E}">
        <p14:creationId xmlns:p14="http://schemas.microsoft.com/office/powerpoint/2010/main" val="936202485"/>
      </p:ext>
    </p:extLst>
  </p:cSld>
  <p:clrMapOvr>
    <a:masterClrMapping/>
  </p:clrMapOvr>
  <mc:AlternateContent xmlns:mc="http://schemas.openxmlformats.org/markup-compatibility/2006" xmlns:p14="http://schemas.microsoft.com/office/powerpoint/2010/main">
    <mc:Choice Requires="p14">
      <p:transition spd="slow" p14:dur="2000" advTm="46530"/>
    </mc:Choice>
    <mc:Fallback xmlns="">
      <p:transition spd="slow" advTm="4653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57200" y="320040"/>
            <a:ext cx="7242048" cy="1143000"/>
          </a:xfrm>
          <a:prstGeom prst="rect">
            <a:avLst/>
          </a:prstGeom>
        </p:spPr>
        <p:txBody>
          <a:bodyPr vert="horz" lIns="45720" tIns="0" rIns="45720" bIns="0" anchor="b" anchorCtr="0">
            <a:normAutofit/>
          </a:bodyPr>
          <a:lst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dirty="0">
                <a:ln w="500">
                  <a:solidFill>
                    <a:srgbClr val="B13F9A">
                      <a:shade val="20000"/>
                      <a:satMod val="120000"/>
                    </a:srgbClr>
                  </a:solidFill>
                </a:ln>
                <a:solidFill>
                  <a:schemeClr val="accent1"/>
                </a:solidFill>
                <a:latin typeface="Trebuchet MS"/>
              </a:rPr>
              <a:t>Dinner money/milk money</a:t>
            </a:r>
            <a:endParaRPr kumimoji="0" lang="en-US" sz="3800" b="1" i="0" u="none" strike="noStrike" kern="1200" cap="all" spc="0" normalizeH="0" baseline="0" noProof="0" dirty="0">
              <a:ln w="500">
                <a:solidFill>
                  <a:srgbClr val="B13F9A">
                    <a:shade val="20000"/>
                    <a:satMod val="120000"/>
                  </a:srgbClr>
                </a:solidFill>
              </a:ln>
              <a:solidFill>
                <a:schemeClr val="accent1"/>
              </a:solidFill>
              <a:effectLst/>
              <a:uLnTx/>
              <a:uFillTx/>
              <a:latin typeface="Trebuchet MS"/>
              <a:ea typeface="+mj-ea"/>
              <a:cs typeface="+mj-cs"/>
            </a:endParaRPr>
          </a:p>
        </p:txBody>
      </p:sp>
      <p:sp>
        <p:nvSpPr>
          <p:cNvPr id="3" name="Content Placeholder 2"/>
          <p:cNvSpPr txBox="1">
            <a:spLocks/>
          </p:cNvSpPr>
          <p:nvPr/>
        </p:nvSpPr>
        <p:spPr>
          <a:xfrm>
            <a:off x="370113" y="1527008"/>
            <a:ext cx="9435738" cy="5330992"/>
          </a:xfrm>
          <a:prstGeom prst="rect">
            <a:avLst/>
          </a:prstGeom>
        </p:spPr>
        <p:txBody>
          <a:bodyPr>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GB" sz="2000" dirty="0">
                <a:latin typeface="Comic Sans MS" panose="030F0702030302020204" pitchFamily="66" charset="0"/>
              </a:rPr>
              <a:t>Children in Foundation stage 2 (not FS1/nursery children) receive free school meals.</a:t>
            </a:r>
          </a:p>
          <a:p>
            <a:r>
              <a:rPr lang="en-GB" sz="2000" dirty="0">
                <a:latin typeface="Comic Sans MS" panose="030F0702030302020204" pitchFamily="66" charset="0"/>
              </a:rPr>
              <a:t>All parents will be advised on how to create a “Arbor” account in September, which is the method used to pay for all school items: trips, meals, clubs etc. </a:t>
            </a:r>
          </a:p>
          <a:p>
            <a:r>
              <a:rPr lang="en-GB" sz="2000" dirty="0">
                <a:latin typeface="Comic Sans MS" panose="030F0702030302020204" pitchFamily="66" charset="0"/>
              </a:rPr>
              <a:t>In your pack is a form for ordering milk. You must register your child if they wish to have milk (after July). They need to be registered whatever their age – they will not receive milk if you have not registered them online. </a:t>
            </a:r>
            <a:r>
              <a:rPr lang="en-GB" sz="2800" b="1" dirty="0">
                <a:highlight>
                  <a:srgbClr val="FFFF00"/>
                </a:highlight>
                <a:latin typeface="Comic Sans MS" panose="030F0702030302020204" pitchFamily="66" charset="0"/>
              </a:rPr>
              <a:t>It must be paid for once they are 5 years old</a:t>
            </a:r>
            <a:r>
              <a:rPr lang="en-GB" sz="2800" b="1" dirty="0">
                <a:latin typeface="Comic Sans MS" panose="030F0702030302020204" pitchFamily="66" charset="0"/>
              </a:rPr>
              <a:t>. </a:t>
            </a:r>
            <a:r>
              <a:rPr lang="en-GB" sz="2000" b="1" u="sng" dirty="0">
                <a:solidFill>
                  <a:srgbClr val="FF0000"/>
                </a:solidFill>
                <a:latin typeface="Comic Sans MS" panose="030F0702030302020204" pitchFamily="66" charset="0"/>
              </a:rPr>
              <a:t>You must set up payment 10 days before their 5</a:t>
            </a:r>
            <a:r>
              <a:rPr lang="en-GB" sz="2000" b="1" u="sng" baseline="30000" dirty="0">
                <a:solidFill>
                  <a:srgbClr val="FF0000"/>
                </a:solidFill>
                <a:latin typeface="Comic Sans MS" panose="030F0702030302020204" pitchFamily="66" charset="0"/>
              </a:rPr>
              <a:t>th</a:t>
            </a:r>
            <a:r>
              <a:rPr lang="en-GB" sz="2000" b="1" u="sng" dirty="0">
                <a:solidFill>
                  <a:srgbClr val="FF0000"/>
                </a:solidFill>
                <a:latin typeface="Comic Sans MS" panose="030F0702030302020204" pitchFamily="66" charset="0"/>
              </a:rPr>
              <a:t> birthday. (many parents forget to do this at the time)</a:t>
            </a:r>
          </a:p>
        </p:txBody>
      </p:sp>
    </p:spTree>
    <p:custDataLst>
      <p:tags r:id="rId1"/>
    </p:custDataLst>
    <p:extLst>
      <p:ext uri="{BB962C8B-B14F-4D97-AF65-F5344CB8AC3E}">
        <p14:creationId xmlns:p14="http://schemas.microsoft.com/office/powerpoint/2010/main" val="3282056694"/>
      </p:ext>
    </p:extLst>
  </p:cSld>
  <p:clrMapOvr>
    <a:masterClrMapping/>
  </p:clrMapOvr>
  <mc:AlternateContent xmlns:mc="http://schemas.openxmlformats.org/markup-compatibility/2006" xmlns:p14="http://schemas.microsoft.com/office/powerpoint/2010/main">
    <mc:Choice Requires="p14">
      <p:transition spd="slow" p14:dur="2000" advTm="106188"/>
    </mc:Choice>
    <mc:Fallback xmlns="">
      <p:transition spd="slow" advTm="10618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57200" y="320040"/>
            <a:ext cx="7242048" cy="1143000"/>
          </a:xfrm>
          <a:prstGeom prst="rect">
            <a:avLst/>
          </a:prstGeom>
        </p:spPr>
        <p:txBody>
          <a:bodyPr vert="horz" lIns="45720" tIns="0" rIns="45720" bIns="0" anchor="b" anchorCtr="0">
            <a:normAutofit/>
          </a:bodyPr>
          <a:lst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dirty="0">
                <a:ln w="500">
                  <a:solidFill>
                    <a:srgbClr val="B13F9A">
                      <a:shade val="20000"/>
                      <a:satMod val="120000"/>
                    </a:srgbClr>
                  </a:solidFill>
                </a:ln>
                <a:solidFill>
                  <a:schemeClr val="accent1"/>
                </a:solidFill>
                <a:latin typeface="Trebuchet MS"/>
              </a:rPr>
              <a:t>Parental contributions</a:t>
            </a:r>
            <a:endParaRPr kumimoji="0" lang="en-US" sz="3800" b="1" i="0" u="none" strike="noStrike" kern="1200" cap="all" spc="0" normalizeH="0" baseline="0" noProof="0" dirty="0">
              <a:ln w="500">
                <a:solidFill>
                  <a:srgbClr val="B13F9A">
                    <a:shade val="20000"/>
                    <a:satMod val="120000"/>
                  </a:srgbClr>
                </a:solidFill>
              </a:ln>
              <a:solidFill>
                <a:schemeClr val="accent1"/>
              </a:solidFill>
              <a:effectLst/>
              <a:uLnTx/>
              <a:uFillTx/>
              <a:latin typeface="Trebuchet MS"/>
              <a:ea typeface="+mj-ea"/>
              <a:cs typeface="+mj-cs"/>
            </a:endParaRPr>
          </a:p>
        </p:txBody>
      </p:sp>
      <p:sp>
        <p:nvSpPr>
          <p:cNvPr id="3" name="Rectangle 2"/>
          <p:cNvSpPr/>
          <p:nvPr/>
        </p:nvSpPr>
        <p:spPr>
          <a:xfrm>
            <a:off x="323527" y="1463040"/>
            <a:ext cx="9316861" cy="4647426"/>
          </a:xfrm>
          <a:prstGeom prst="rect">
            <a:avLst/>
          </a:prstGeom>
        </p:spPr>
        <p:txBody>
          <a:bodyPr wrap="square">
            <a:spAutoFit/>
          </a:bodyPr>
          <a:lstStyle/>
          <a:p>
            <a:pPr marL="342900" indent="-342900">
              <a:buClr>
                <a:schemeClr val="accent2"/>
              </a:buClr>
              <a:buFont typeface="Wingdings" panose="05000000000000000000" pitchFamily="2" charset="2"/>
              <a:buChar char="Ø"/>
            </a:pPr>
            <a:r>
              <a:rPr lang="en-GB" sz="2000" dirty="0">
                <a:latin typeface="+mj-lt"/>
              </a:rPr>
              <a:t>Early Years provision can be quite costly as we are constantly upgrading resources to match children’s current interests and fascinations and also as we provide a wide a varied range of experiences for children including baking, play dough, theme days and special events such as hatching chicks etc. </a:t>
            </a:r>
          </a:p>
          <a:p>
            <a:pPr marL="342900" indent="-342900">
              <a:buClr>
                <a:schemeClr val="accent2"/>
              </a:buClr>
              <a:buFont typeface="Wingdings" panose="05000000000000000000" pitchFamily="2" charset="2"/>
              <a:buChar char="Ø"/>
            </a:pPr>
            <a:r>
              <a:rPr lang="en-GB" sz="2000" dirty="0">
                <a:latin typeface="+mj-lt"/>
              </a:rPr>
              <a:t>The budget we receive from school helps to cover the cost of the larger resources and pens, papers, books etc. School budgets are increasingly being squeezed so for this reason, we ask parents for a </a:t>
            </a:r>
            <a:r>
              <a:rPr lang="en-GB" sz="2400" b="1" dirty="0">
                <a:solidFill>
                  <a:srgbClr val="FF0000"/>
                </a:solidFill>
                <a:latin typeface="+mj-lt"/>
              </a:rPr>
              <a:t>voluntary contribution of £3 per family each half term.</a:t>
            </a:r>
          </a:p>
          <a:p>
            <a:pPr marL="342900" indent="-342900">
              <a:buClr>
                <a:schemeClr val="accent2"/>
              </a:buClr>
              <a:buFont typeface="Wingdings" panose="05000000000000000000" pitchFamily="2" charset="2"/>
              <a:buChar char="Ø"/>
            </a:pPr>
            <a:r>
              <a:rPr lang="en-GB" sz="2000" dirty="0">
                <a:latin typeface="+mj-lt"/>
              </a:rPr>
              <a:t>We collect the money in on the door as soon as we start back after a school holiday and will send reminders nearer to the time.</a:t>
            </a:r>
          </a:p>
          <a:p>
            <a:pPr marL="342900" indent="-342900">
              <a:buClr>
                <a:schemeClr val="accent2"/>
              </a:buClr>
              <a:buFont typeface="Wingdings" panose="05000000000000000000" pitchFamily="2" charset="2"/>
              <a:buChar char="Ø"/>
            </a:pPr>
            <a:r>
              <a:rPr lang="en-GB" sz="2000" dirty="0">
                <a:latin typeface="+mj-lt"/>
              </a:rPr>
              <a:t>This money supports us in continuing to provide a rich and varied early years curriculum and we are very grateful for your support. </a:t>
            </a:r>
          </a:p>
          <a:p>
            <a:pPr marL="285750" indent="-285750">
              <a:buFont typeface="Arial" panose="020B0604020202020204" pitchFamily="34" charset="0"/>
              <a:buChar char="•"/>
            </a:pPr>
            <a:endParaRPr lang="en-GB" sz="2800" dirty="0">
              <a:latin typeface="+mj-lt"/>
            </a:endParaRPr>
          </a:p>
        </p:txBody>
      </p:sp>
    </p:spTree>
    <p:custDataLst>
      <p:tags r:id="rId1"/>
    </p:custDataLst>
    <p:extLst>
      <p:ext uri="{BB962C8B-B14F-4D97-AF65-F5344CB8AC3E}">
        <p14:creationId xmlns:p14="http://schemas.microsoft.com/office/powerpoint/2010/main" val="2867222265"/>
      </p:ext>
    </p:extLst>
  </p:cSld>
  <p:clrMapOvr>
    <a:masterClrMapping/>
  </p:clrMapOvr>
  <mc:AlternateContent xmlns:mc="http://schemas.openxmlformats.org/markup-compatibility/2006" xmlns:p14="http://schemas.microsoft.com/office/powerpoint/2010/main">
    <mc:Choice Requires="p14">
      <p:transition spd="slow" p14:dur="2000" advTm="87211"/>
    </mc:Choice>
    <mc:Fallback xmlns="">
      <p:transition spd="slow" advTm="8721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57200" y="320040"/>
            <a:ext cx="7242048" cy="1143000"/>
          </a:xfrm>
          <a:prstGeom prst="rect">
            <a:avLst/>
          </a:prstGeom>
        </p:spPr>
        <p:txBody>
          <a:bodyPr vert="horz" lIns="45720" tIns="0" rIns="45720" bIns="0" anchor="b" anchorCtr="0">
            <a:normAutofit/>
          </a:bodyPr>
          <a:lst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dirty="0">
                <a:ln w="500">
                  <a:solidFill>
                    <a:srgbClr val="B13F9A">
                      <a:shade val="20000"/>
                      <a:satMod val="120000"/>
                    </a:srgbClr>
                  </a:solidFill>
                </a:ln>
                <a:solidFill>
                  <a:schemeClr val="accent1"/>
                </a:solidFill>
                <a:latin typeface="Trebuchet MS"/>
              </a:rPr>
              <a:t>Parent helpers</a:t>
            </a:r>
            <a:endParaRPr kumimoji="0" lang="en-US" sz="3800" b="1" i="0" u="none" strike="noStrike" kern="1200" cap="all" spc="0" normalizeH="0" baseline="0" noProof="0" dirty="0">
              <a:ln w="500">
                <a:solidFill>
                  <a:srgbClr val="B13F9A">
                    <a:shade val="20000"/>
                    <a:satMod val="120000"/>
                  </a:srgbClr>
                </a:solidFill>
              </a:ln>
              <a:solidFill>
                <a:schemeClr val="accent1"/>
              </a:solidFill>
              <a:effectLst/>
              <a:uLnTx/>
              <a:uFillTx/>
              <a:latin typeface="Trebuchet MS"/>
              <a:ea typeface="+mj-ea"/>
              <a:cs typeface="+mj-cs"/>
            </a:endParaRPr>
          </a:p>
        </p:txBody>
      </p:sp>
      <p:sp>
        <p:nvSpPr>
          <p:cNvPr id="3" name="Content Placeholder 2"/>
          <p:cNvSpPr txBox="1">
            <a:spLocks/>
          </p:cNvSpPr>
          <p:nvPr/>
        </p:nvSpPr>
        <p:spPr>
          <a:xfrm>
            <a:off x="457199" y="1609416"/>
            <a:ext cx="9035143" cy="4846320"/>
          </a:xfrm>
          <a:prstGeom prst="rect">
            <a:avLst/>
          </a:prstGeom>
        </p:spPr>
        <p:txBody>
          <a:bodyPr>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GB" sz="2800" dirty="0"/>
              <a:t>Parents who would like to come in and help are always welcome but will need to complete a DBS check before starting visits.</a:t>
            </a:r>
          </a:p>
          <a:p>
            <a:r>
              <a:rPr lang="en-GB" sz="2800" dirty="0"/>
              <a:t>We would appreciate someone to read with a selected group of children each week. I will get back to about this after September.  </a:t>
            </a:r>
          </a:p>
          <a:p>
            <a:r>
              <a:rPr lang="en-GB" sz="2800" dirty="0"/>
              <a:t>Information about DBS checks is received from </a:t>
            </a:r>
            <a:r>
              <a:rPr lang="en-GB" sz="2800"/>
              <a:t>Mrs Harris </a:t>
            </a:r>
            <a:r>
              <a:rPr lang="en-GB" sz="2800" dirty="0"/>
              <a:t>in the school office reception. </a:t>
            </a:r>
          </a:p>
        </p:txBody>
      </p:sp>
    </p:spTree>
    <p:custDataLst>
      <p:tags r:id="rId1"/>
    </p:custDataLst>
    <p:extLst>
      <p:ext uri="{BB962C8B-B14F-4D97-AF65-F5344CB8AC3E}">
        <p14:creationId xmlns:p14="http://schemas.microsoft.com/office/powerpoint/2010/main" val="2102964356"/>
      </p:ext>
    </p:extLst>
  </p:cSld>
  <p:clrMapOvr>
    <a:masterClrMapping/>
  </p:clrMapOvr>
  <mc:AlternateContent xmlns:mc="http://schemas.openxmlformats.org/markup-compatibility/2006" xmlns:p14="http://schemas.microsoft.com/office/powerpoint/2010/main">
    <mc:Choice Requires="p14">
      <p:transition spd="slow" p14:dur="2000" advTm="40976"/>
    </mc:Choice>
    <mc:Fallback xmlns="">
      <p:transition spd="slow" advTm="4097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57199" y="320040"/>
            <a:ext cx="9923418" cy="1143000"/>
          </a:xfrm>
          <a:prstGeom prst="rect">
            <a:avLst/>
          </a:prstGeom>
        </p:spPr>
        <p:txBody>
          <a:bodyPr vert="horz" lIns="45720" tIns="0" rIns="45720" bIns="0" anchor="b" anchorCtr="0">
            <a:normAutofit/>
          </a:bodyPr>
          <a:lst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dirty="0">
                <a:ln w="500">
                  <a:solidFill>
                    <a:srgbClr val="B13F9A">
                      <a:shade val="20000"/>
                      <a:satMod val="120000"/>
                    </a:srgbClr>
                  </a:solidFill>
                </a:ln>
                <a:solidFill>
                  <a:schemeClr val="accent1"/>
                </a:solidFill>
                <a:latin typeface="Trebuchet MS"/>
              </a:rPr>
              <a:t>Procedures for collecting children</a:t>
            </a:r>
            <a:endParaRPr kumimoji="0" lang="en-US" sz="3800" b="1" i="0" u="none" strike="noStrike" kern="1200" cap="all" spc="0" normalizeH="0" baseline="0" noProof="0" dirty="0">
              <a:ln w="500">
                <a:solidFill>
                  <a:srgbClr val="B13F9A">
                    <a:shade val="20000"/>
                    <a:satMod val="120000"/>
                  </a:srgbClr>
                </a:solidFill>
              </a:ln>
              <a:solidFill>
                <a:schemeClr val="accent1"/>
              </a:solidFill>
              <a:effectLst/>
              <a:uLnTx/>
              <a:uFillTx/>
              <a:latin typeface="Trebuchet MS"/>
              <a:ea typeface="+mj-ea"/>
              <a:cs typeface="+mj-cs"/>
            </a:endParaRPr>
          </a:p>
        </p:txBody>
      </p:sp>
      <p:sp>
        <p:nvSpPr>
          <p:cNvPr id="3" name="Content Placeholder 2"/>
          <p:cNvSpPr txBox="1">
            <a:spLocks/>
          </p:cNvSpPr>
          <p:nvPr/>
        </p:nvSpPr>
        <p:spPr>
          <a:xfrm>
            <a:off x="457200" y="1609416"/>
            <a:ext cx="10346924" cy="4846320"/>
          </a:xfrm>
          <a:prstGeom prst="rect">
            <a:avLst/>
          </a:prstGeom>
        </p:spPr>
        <p:txBody>
          <a:bodyPr>
            <a:normAutofit fontScale="77500" lnSpcReduction="2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GB" sz="2800" dirty="0"/>
              <a:t>The school uses a password system for the collection of children from school. Parents/carers will be told what the default password is privately. If you wish to change this for any reason you need to speak to Miss Evans or Mrs Harris in the main school office. </a:t>
            </a:r>
          </a:p>
          <a:p>
            <a:r>
              <a:rPr lang="en-GB" sz="2800" dirty="0"/>
              <a:t>If anyone </a:t>
            </a:r>
            <a:r>
              <a:rPr lang="en-GB" sz="2800" dirty="0">
                <a:solidFill>
                  <a:srgbClr val="FF0000"/>
                </a:solidFill>
              </a:rPr>
              <a:t>other than the parents </a:t>
            </a:r>
            <a:r>
              <a:rPr lang="en-GB" sz="2800" dirty="0"/>
              <a:t>of the child comes to collect them from school we will ask for the password. </a:t>
            </a:r>
            <a:r>
              <a:rPr lang="en-GB" sz="2800" b="1" u="sng" dirty="0">
                <a:solidFill>
                  <a:srgbClr val="FF0000"/>
                </a:solidFill>
              </a:rPr>
              <a:t>If they cannot provide us with the correct password we will not release your child to them</a:t>
            </a:r>
            <a:r>
              <a:rPr lang="en-GB" sz="2800" dirty="0">
                <a:solidFill>
                  <a:srgbClr val="FF0000"/>
                </a:solidFill>
              </a:rPr>
              <a:t>. </a:t>
            </a:r>
            <a:r>
              <a:rPr lang="en-GB" sz="2800" dirty="0"/>
              <a:t>In this situation we will aim to contact you personally as soon as possible for confirmation. Therefore, if you wish for anyone other than yourselves to collect your child please ensure that you tell them the correct password prior to them arriving at the school, or inform the school ASAP. </a:t>
            </a:r>
          </a:p>
          <a:p>
            <a:r>
              <a:rPr lang="en-GB" sz="2800" dirty="0"/>
              <a:t>People collecting children from Foundation Stage </a:t>
            </a:r>
            <a:r>
              <a:rPr lang="en-GB" sz="2800" b="1" u="sng" dirty="0">
                <a:solidFill>
                  <a:srgbClr val="FF0000"/>
                </a:solidFill>
              </a:rPr>
              <a:t>must be over the age of 16, no longer attending school and be able to provide proof of age.</a:t>
            </a:r>
          </a:p>
          <a:p>
            <a:r>
              <a:rPr lang="en-GB" sz="2800" dirty="0"/>
              <a:t>Where parents may separate we cannot prevent any one  parent from collecting a child unless we have received legal paperwork to state who cannot collect the child from school. </a:t>
            </a:r>
          </a:p>
        </p:txBody>
      </p:sp>
    </p:spTree>
    <p:custDataLst>
      <p:tags r:id="rId1"/>
    </p:custDataLst>
    <p:extLst>
      <p:ext uri="{BB962C8B-B14F-4D97-AF65-F5344CB8AC3E}">
        <p14:creationId xmlns:p14="http://schemas.microsoft.com/office/powerpoint/2010/main" val="2419266776"/>
      </p:ext>
    </p:extLst>
  </p:cSld>
  <p:clrMapOvr>
    <a:masterClrMapping/>
  </p:clrMapOvr>
  <mc:AlternateContent xmlns:mc="http://schemas.openxmlformats.org/markup-compatibility/2006" xmlns:p14="http://schemas.microsoft.com/office/powerpoint/2010/main">
    <mc:Choice Requires="p14">
      <p:transition spd="slow" p14:dur="2000" advTm="150143"/>
    </mc:Choice>
    <mc:Fallback xmlns="">
      <p:transition spd="slow" advTm="15014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57199" y="320040"/>
            <a:ext cx="9923418" cy="1143000"/>
          </a:xfrm>
          <a:prstGeom prst="rect">
            <a:avLst/>
          </a:prstGeom>
        </p:spPr>
        <p:txBody>
          <a:bodyPr vert="horz" lIns="45720" tIns="0" rIns="45720" bIns="0" anchor="b" anchorCtr="0">
            <a:normAutofit/>
          </a:bodyPr>
          <a:lst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dirty="0">
                <a:ln w="500">
                  <a:solidFill>
                    <a:srgbClr val="B13F9A">
                      <a:shade val="20000"/>
                      <a:satMod val="120000"/>
                    </a:srgbClr>
                  </a:solidFill>
                </a:ln>
                <a:solidFill>
                  <a:schemeClr val="accent1"/>
                </a:solidFill>
                <a:latin typeface="Trebuchet MS"/>
              </a:rPr>
              <a:t>PE days</a:t>
            </a:r>
            <a:endParaRPr kumimoji="0" lang="en-US" sz="3800" b="1" i="0" u="none" strike="noStrike" kern="1200" cap="all" spc="0" normalizeH="0" baseline="0" noProof="0" dirty="0">
              <a:ln w="500">
                <a:solidFill>
                  <a:srgbClr val="B13F9A">
                    <a:shade val="20000"/>
                    <a:satMod val="120000"/>
                  </a:srgbClr>
                </a:solidFill>
              </a:ln>
              <a:solidFill>
                <a:schemeClr val="accent1"/>
              </a:solidFill>
              <a:effectLst/>
              <a:uLnTx/>
              <a:uFillTx/>
              <a:latin typeface="Trebuchet MS"/>
              <a:ea typeface="+mj-ea"/>
              <a:cs typeface="+mj-cs"/>
            </a:endParaRPr>
          </a:p>
        </p:txBody>
      </p:sp>
      <p:sp>
        <p:nvSpPr>
          <p:cNvPr id="3" name="Content Placeholder 2"/>
          <p:cNvSpPr txBox="1">
            <a:spLocks/>
          </p:cNvSpPr>
          <p:nvPr/>
        </p:nvSpPr>
        <p:spPr>
          <a:xfrm>
            <a:off x="457199" y="1609416"/>
            <a:ext cx="9096103" cy="4846320"/>
          </a:xfrm>
          <a:prstGeom prst="rect">
            <a:avLst/>
          </a:prstGeom>
        </p:spPr>
        <p:txBody>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GB" sz="2800" dirty="0"/>
              <a:t>PE days will be Tuesday Mornings, so please ensure the children bring a pair of black shorts and their new </a:t>
            </a:r>
            <a:r>
              <a:rPr lang="en-GB" sz="2800" dirty="0" err="1"/>
              <a:t>Lacewood</a:t>
            </a:r>
            <a:r>
              <a:rPr lang="en-GB" sz="2800" dirty="0"/>
              <a:t> t-shirt every Thursday (they should receive their PE shirts in September).</a:t>
            </a:r>
          </a:p>
          <a:p>
            <a:r>
              <a:rPr lang="en-GB" sz="2800" dirty="0"/>
              <a:t>Children do not need to bring trainers of pumps for PE.</a:t>
            </a:r>
          </a:p>
          <a:p>
            <a:r>
              <a:rPr lang="en-GB" sz="2800" dirty="0"/>
              <a:t>A plain t-shirt can be used until they receive their PE shirts.</a:t>
            </a:r>
          </a:p>
          <a:p>
            <a:r>
              <a:rPr lang="en-GB" sz="2800" dirty="0"/>
              <a:t>The children will each have a peg with a bag on, in which they can keep their slippers and PE kits.</a:t>
            </a:r>
          </a:p>
        </p:txBody>
      </p:sp>
    </p:spTree>
    <p:extLst>
      <p:ext uri="{BB962C8B-B14F-4D97-AF65-F5344CB8AC3E}">
        <p14:creationId xmlns:p14="http://schemas.microsoft.com/office/powerpoint/2010/main" val="1038851951"/>
      </p:ext>
    </p:extLst>
  </p:cSld>
  <p:clrMapOvr>
    <a:masterClrMapping/>
  </p:clrMapOvr>
  <mc:AlternateContent xmlns:mc="http://schemas.openxmlformats.org/markup-compatibility/2006" xmlns:p14="http://schemas.microsoft.com/office/powerpoint/2010/main">
    <mc:Choice Requires="p14">
      <p:transition spd="slow" p14:dur="2000" advTm="58469"/>
    </mc:Choice>
    <mc:Fallback xmlns="">
      <p:transition spd="slow" advTm="58469"/>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4.6|6.4|8.8|15"/>
</p:tagLst>
</file>

<file path=ppt/tags/tag2.xml><?xml version="1.0" encoding="utf-8"?>
<p:tagLst xmlns:a="http://schemas.openxmlformats.org/drawingml/2006/main" xmlns:r="http://schemas.openxmlformats.org/officeDocument/2006/relationships" xmlns:p="http://schemas.openxmlformats.org/presentationml/2006/main">
  <p:tag name="TIMING" val="|1|13.1|18.9"/>
</p:tagLst>
</file>

<file path=ppt/tags/tag3.xml><?xml version="1.0" encoding="utf-8"?>
<p:tagLst xmlns:a="http://schemas.openxmlformats.org/drawingml/2006/main" xmlns:r="http://schemas.openxmlformats.org/officeDocument/2006/relationships" xmlns:p="http://schemas.openxmlformats.org/presentationml/2006/main">
  <p:tag name="TIMING" val="|2.6|10.9|1.2|28.3"/>
</p:tagLst>
</file>

<file path=ppt/tags/tag4.xml><?xml version="1.0" encoding="utf-8"?>
<p:tagLst xmlns:a="http://schemas.openxmlformats.org/drawingml/2006/main" xmlns:r="http://schemas.openxmlformats.org/officeDocument/2006/relationships" xmlns:p="http://schemas.openxmlformats.org/presentationml/2006/main">
  <p:tag name="TIMING" val="|1.6|47.9|16.3|12"/>
</p:tagLst>
</file>

<file path=ppt/tags/tag5.xml><?xml version="1.0" encoding="utf-8"?>
<p:tagLst xmlns:a="http://schemas.openxmlformats.org/drawingml/2006/main" xmlns:r="http://schemas.openxmlformats.org/officeDocument/2006/relationships" xmlns:p="http://schemas.openxmlformats.org/presentationml/2006/main">
  <p:tag name="TIMING" val="|1.6|17|15.1"/>
</p:tagLst>
</file>

<file path=ppt/tags/tag6.xml><?xml version="1.0" encoding="utf-8"?>
<p:tagLst xmlns:a="http://schemas.openxmlformats.org/drawingml/2006/main" xmlns:r="http://schemas.openxmlformats.org/officeDocument/2006/relationships" xmlns:p="http://schemas.openxmlformats.org/presentationml/2006/main">
  <p:tag name="TIMING" val="|6.7|20.4|71|18.2"/>
</p:tagLst>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97</TotalTime>
  <Words>866</Words>
  <Application>Microsoft Office PowerPoint</Application>
  <PresentationFormat>Widescreen</PresentationFormat>
  <Paragraphs>30</Paragraphs>
  <Slides>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8</vt:i4>
      </vt:variant>
    </vt:vector>
  </HeadingPairs>
  <TitlesOfParts>
    <vt:vector size="14" baseType="lpstr">
      <vt:lpstr>Arial</vt:lpstr>
      <vt:lpstr>Comic Sans MS</vt:lpstr>
      <vt:lpstr>Trebuchet MS</vt:lpstr>
      <vt:lpstr>Wingdings</vt:lpstr>
      <vt:lpstr>Wingdings 3</vt:lpstr>
      <vt:lpstr>Facet</vt:lpstr>
      <vt:lpstr>Foundation Stage 2 Willow Class (Reception) Information for New Starters 2</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Foundation Stage 2 Willow Class (Reception) Information for New Starters 2</dc:title>
  <dc:creator>L.Andrews</dc:creator>
  <cp:lastModifiedBy>L Andrews</cp:lastModifiedBy>
  <cp:revision>17</cp:revision>
  <cp:lastPrinted>2021-06-28T15:00:03Z</cp:lastPrinted>
  <dcterms:created xsi:type="dcterms:W3CDTF">2020-05-21T11:01:01Z</dcterms:created>
  <dcterms:modified xsi:type="dcterms:W3CDTF">2024-06-09T15:05:15Z</dcterms:modified>
</cp:coreProperties>
</file>